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pptx" ContentType="application/vnd.openxmlformats-officedocument.presentationml.presentation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heme/themeOverride5.xml" ContentType="application/vnd.openxmlformats-officedocument.themeOverride+xml"/>
  <Override PartName="/ppt/charts/chart10.xml" ContentType="application/vnd.openxmlformats-officedocument.drawingml.chart+xml"/>
  <Override PartName="/ppt/theme/themeOverride6.xml" ContentType="application/vnd.openxmlformats-officedocument.themeOverride+xml"/>
  <Override PartName="/ppt/charts/chart11.xml" ContentType="application/vnd.openxmlformats-officedocument.drawingml.chart+xml"/>
  <Override PartName="/ppt/theme/themeOverride7.xml" ContentType="application/vnd.openxmlformats-officedocument.themeOverride+xml"/>
  <Override PartName="/ppt/charts/chart12.xml" ContentType="application/vnd.openxmlformats-officedocument.drawingml.chart+xml"/>
  <Override PartName="/ppt/theme/themeOverride8.xml" ContentType="application/vnd.openxmlformats-officedocument.themeOverride+xml"/>
  <Override PartName="/ppt/charts/chart13.xml" ContentType="application/vnd.openxmlformats-officedocument.drawingml.chart+xml"/>
  <Override PartName="/ppt/theme/themeOverride9.xml" ContentType="application/vnd.openxmlformats-officedocument.themeOverride+xml"/>
  <Override PartName="/ppt/charts/chart14.xml" ContentType="application/vnd.openxmlformats-officedocument.drawingml.chart+xml"/>
  <Override PartName="/ppt/theme/themeOverride10.xml" ContentType="application/vnd.openxmlformats-officedocument.themeOverride+xml"/>
  <Override PartName="/ppt/charts/chart15.xml" ContentType="application/vnd.openxmlformats-officedocument.drawingml.chart+xml"/>
  <Override PartName="/ppt/theme/themeOverride11.xml" ContentType="application/vnd.openxmlformats-officedocument.themeOverrid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theme/themeOverride12.xml" ContentType="application/vnd.openxmlformats-officedocument.themeOverr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theme/themeOverride13.xml" ContentType="application/vnd.openxmlformats-officedocument.themeOverrid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theme/themeOverride14.xml" ContentType="application/vnd.openxmlformats-officedocument.themeOverrid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theme/themeOverride15.xml" ContentType="application/vnd.openxmlformats-officedocument.themeOverride+xml"/>
  <Override PartName="/ppt/charts/chart26.xml" ContentType="application/vnd.openxmlformats-officedocument.drawingml.chart+xml"/>
  <Override PartName="/ppt/theme/themeOverride16.xml" ContentType="application/vnd.openxmlformats-officedocument.themeOverride+xml"/>
  <Override PartName="/ppt/charts/chart27.xml" ContentType="application/vnd.openxmlformats-officedocument.drawingml.chart+xml"/>
  <Override PartName="/ppt/theme/themeOverride17.xml" ContentType="application/vnd.openxmlformats-officedocument.themeOverride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theme/themeOverride18.xml" ContentType="application/vnd.openxmlformats-officedocument.themeOverride+xml"/>
  <Override PartName="/ppt/charts/chart30.xml" ContentType="application/vnd.openxmlformats-officedocument.drawingml.chart+xml"/>
  <Override PartName="/ppt/theme/themeOverride19.xml" ContentType="application/vnd.openxmlformats-officedocument.themeOverride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theme/themeOverride20.xml" ContentType="application/vnd.openxmlformats-officedocument.themeOverride+xml"/>
  <Override PartName="/ppt/charts/chart33.xml" ContentType="application/vnd.openxmlformats-officedocument.drawingml.chart+xml"/>
  <Override PartName="/ppt/theme/themeOverride21.xml" ContentType="application/vnd.openxmlformats-officedocument.themeOverride+xml"/>
  <Override PartName="/ppt/charts/chart34.xml" ContentType="application/vnd.openxmlformats-officedocument.drawingml.chart+xml"/>
  <Override PartName="/ppt/theme/themeOverride22.xml" ContentType="application/vnd.openxmlformats-officedocument.themeOverride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theme/themeOverride23.xml" ContentType="application/vnd.openxmlformats-officedocument.themeOverride+xml"/>
  <Override PartName="/ppt/charts/chart38.xml" ContentType="application/vnd.openxmlformats-officedocument.drawingml.chart+xml"/>
  <Override PartName="/ppt/theme/themeOverride24.xml" ContentType="application/vnd.openxmlformats-officedocument.themeOverride+xml"/>
  <Override PartName="/ppt/charts/chart39.xml" ContentType="application/vnd.openxmlformats-officedocument.drawingml.chart+xml"/>
  <Override PartName="/ppt/theme/themeOverride25.xml" ContentType="application/vnd.openxmlformats-officedocument.themeOverride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theme/themeOverride26.xml" ContentType="application/vnd.openxmlformats-officedocument.themeOverride+xml"/>
  <Override PartName="/ppt/charts/chart42.xml" ContentType="application/vnd.openxmlformats-officedocument.drawingml.chart+xml"/>
  <Override PartName="/ppt/theme/themeOverride27.xml" ContentType="application/vnd.openxmlformats-officedocument.themeOverride+xml"/>
  <Override PartName="/ppt/charts/chart43.xml" ContentType="application/vnd.openxmlformats-officedocument.drawingml.chart+xml"/>
  <Override PartName="/ppt/theme/themeOverride28.xml" ContentType="application/vnd.openxmlformats-officedocument.themeOverride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theme/themeOverride29.xml" ContentType="application/vnd.openxmlformats-officedocument.themeOverride+xml"/>
  <Override PartName="/ppt/charts/chart46.xml" ContentType="application/vnd.openxmlformats-officedocument.drawingml.chart+xml"/>
  <Override PartName="/ppt/theme/themeOverride30.xml" ContentType="application/vnd.openxmlformats-officedocument.themeOverride+xml"/>
  <Override PartName="/ppt/charts/chart47.xml" ContentType="application/vnd.openxmlformats-officedocument.drawingml.chart+xml"/>
  <Override PartName="/ppt/theme/themeOverride31.xml" ContentType="application/vnd.openxmlformats-officedocument.themeOverride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theme/themeOverride32.xml" ContentType="application/vnd.openxmlformats-officedocument.themeOverride+xml"/>
  <Override PartName="/ppt/charts/chart50.xml" ContentType="application/vnd.openxmlformats-officedocument.drawingml.chart+xml"/>
  <Override PartName="/ppt/theme/themeOverride33.xml" ContentType="application/vnd.openxmlformats-officedocument.themeOverride+xml"/>
  <Override PartName="/ppt/charts/chart51.xml" ContentType="application/vnd.openxmlformats-officedocument.drawingml.chart+xml"/>
  <Override PartName="/ppt/theme/themeOverride34.xml" ContentType="application/vnd.openxmlformats-officedocument.themeOverride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theme/themeOverride35.xml" ContentType="application/vnd.openxmlformats-officedocument.themeOverride+xml"/>
  <Override PartName="/ppt/charts/chart55.xml" ContentType="application/vnd.openxmlformats-officedocument.drawingml.chart+xml"/>
  <Override PartName="/ppt/theme/themeOverride36.xml" ContentType="application/vnd.openxmlformats-officedocument.themeOverride+xml"/>
  <Override PartName="/ppt/charts/chart56.xml" ContentType="application/vnd.openxmlformats-officedocument.drawingml.chart+xml"/>
  <Override PartName="/ppt/theme/themeOverride37.xml" ContentType="application/vnd.openxmlformats-officedocument.themeOverride+xml"/>
  <Override PartName="/ppt/charts/chart57.xml" ContentType="application/vnd.openxmlformats-officedocument.drawingml.chart+xml"/>
  <Override PartName="/ppt/theme/themeOverride38.xml" ContentType="application/vnd.openxmlformats-officedocument.themeOverride+xml"/>
  <Override PartName="/ppt/charts/chart58.xml" ContentType="application/vnd.openxmlformats-officedocument.drawingml.chart+xml"/>
  <Override PartName="/ppt/theme/themeOverride39.xml" ContentType="application/vnd.openxmlformats-officedocument.themeOverride+xml"/>
  <Override PartName="/ppt/charts/chart59.xml" ContentType="application/vnd.openxmlformats-officedocument.drawingml.chart+xml"/>
  <Override PartName="/ppt/theme/themeOverride40.xml" ContentType="application/vnd.openxmlformats-officedocument.themeOverride+xml"/>
  <Override PartName="/ppt/charts/chart60.xml" ContentType="application/vnd.openxmlformats-officedocument.drawingml.chart+xml"/>
  <Override PartName="/ppt/theme/themeOverride41.xml" ContentType="application/vnd.openxmlformats-officedocument.themeOverride+xml"/>
  <Override PartName="/ppt/charts/chart61.xml" ContentType="application/vnd.openxmlformats-officedocument.drawingml.chart+xml"/>
  <Override PartName="/ppt/theme/themeOverride42.xml" ContentType="application/vnd.openxmlformats-officedocument.themeOverride+xml"/>
  <Override PartName="/ppt/charts/chart62.xml" ContentType="application/vnd.openxmlformats-officedocument.drawingml.chart+xml"/>
  <Override PartName="/ppt/theme/themeOverride4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65" r:id="rId2"/>
    <p:sldId id="455" r:id="rId3"/>
    <p:sldId id="456" r:id="rId4"/>
    <p:sldId id="457" r:id="rId5"/>
    <p:sldId id="458" r:id="rId6"/>
    <p:sldId id="459" r:id="rId7"/>
    <p:sldId id="460" r:id="rId8"/>
    <p:sldId id="461" r:id="rId9"/>
    <p:sldId id="462" r:id="rId10"/>
    <p:sldId id="463" r:id="rId11"/>
    <p:sldId id="464" r:id="rId12"/>
    <p:sldId id="466" r:id="rId13"/>
    <p:sldId id="467" r:id="rId14"/>
    <p:sldId id="454" r:id="rId15"/>
    <p:sldId id="433" r:id="rId16"/>
    <p:sldId id="374" r:id="rId17"/>
    <p:sldId id="410" r:id="rId18"/>
    <p:sldId id="432" r:id="rId19"/>
    <p:sldId id="451" r:id="rId20"/>
    <p:sldId id="417" r:id="rId21"/>
    <p:sldId id="471" r:id="rId22"/>
    <p:sldId id="472" r:id="rId23"/>
    <p:sldId id="453" r:id="rId24"/>
    <p:sldId id="468" r:id="rId25"/>
    <p:sldId id="469" r:id="rId26"/>
    <p:sldId id="473" r:id="rId27"/>
    <p:sldId id="470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201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3" autoAdjust="0"/>
    <p:restoredTop sz="82796" autoAdjust="0"/>
  </p:normalViewPr>
  <p:slideViewPr>
    <p:cSldViewPr>
      <p:cViewPr>
        <p:scale>
          <a:sx n="70" d="100"/>
          <a:sy n="70" d="100"/>
        </p:scale>
        <p:origin x="-1284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6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7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8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9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0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1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Office%20work\GRC\GRC%202021-22\GRC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Office%20work\GRC\GRC%202021-22\GRC.xlsx" TargetMode="Externa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2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Office%20work\GRC\GRC%202021-22\GRC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RM\Internal%20Monthly%20Nalysis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Office%20work\GRC\GRC%202021-22\GRC.xlsx" TargetMode="Externa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3.xm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RM\Internal%20Monthly%20Nalysis.xlsx" TargetMode="Externa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4.xm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RM\Internal%20Monthly%20Nalysis.xlsx" TargetMode="Externa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5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6.xml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7.xm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RM\Internal%20Monthly%20Nalysis.xlsx" TargetMode="Externa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onthly%20Quality%20Data\Monthly%20Kaizen%20Board%20Display\Monthly%20Analysis.xlsx" TargetMode="External"/><Relationship Id="rId1" Type="http://schemas.openxmlformats.org/officeDocument/2006/relationships/themeOverride" Target="../theme/themeOverride18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2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19.xm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RM\Internal%20Monthly%20Nalysis.xlsx" TargetMode="Externa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20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21.xml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22.xm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RM\Internal%20Monthly%20Nalysis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RM\Internal%20Monthly%20Nalysis.xlsx" TargetMode="Externa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23.xml"/></Relationships>
</file>

<file path=ppt/charts/_rels/chart38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24.xml"/></Relationships>
</file>

<file path=ppt/charts/_rels/chart39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25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nkar\AppData\Local\Microsoft\Windows\INetCache\Content.Outlook\PLR94YGL\Copy%20of%20PPR%20Oct'21.xlsx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RM\Internal%20Monthly%20Nalysis.xlsx" TargetMode="External"/></Relationships>
</file>

<file path=ppt/charts/_rels/chart4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26.xml"/></Relationships>
</file>

<file path=ppt/charts/_rels/chart4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27.xml"/></Relationships>
</file>

<file path=ppt/charts/_rels/chart43.xml.rels><?xml version="1.0" encoding="UTF-8" standalone="yes"?>
<Relationships xmlns="http://schemas.openxmlformats.org/package/2006/relationships"><Relationship Id="rId2" Type="http://schemas.openxmlformats.org/officeDocument/2006/relationships/oleObject" Target="Worksheet%20in%20MRM%20December%2020%20(Compatibility%20Mode)" TargetMode="External"/><Relationship Id="rId1" Type="http://schemas.openxmlformats.org/officeDocument/2006/relationships/themeOverride" Target="../theme/themeOverride28.xm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IQC\IQC\LAR\MONTHLY%20IQC%20%20LAR%20NC%20(Autosaved).xlsx" TargetMode="External"/></Relationships>
</file>

<file path=ppt/charts/_rels/chart4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29.xml"/></Relationships>
</file>

<file path=ppt/charts/_rels/chart4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30.xml"/></Relationships>
</file>

<file path=ppt/charts/_rels/chart4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5).xlsx" TargetMode="External"/><Relationship Id="rId1" Type="http://schemas.openxmlformats.org/officeDocument/2006/relationships/themeOverride" Target="../theme/themeOverride31.xm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IQC\IQC\MONTHLY%20SUPPLIER%20RATING\2021\MONTHLY%20SUPPLIER%20RATING.xlsx" TargetMode="External"/></Relationships>
</file>

<file path=ppt/charts/_rels/chart4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3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3.xml"/></Relationships>
</file>

<file path=ppt/charts/_rels/chart50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33.xml"/></Relationships>
</file>

<file path=ppt/charts/_rels/chart5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6).xlsx" TargetMode="External"/><Relationship Id="rId1" Type="http://schemas.openxmlformats.org/officeDocument/2006/relationships/themeOverride" Target="../theme/themeOverride34.xm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IQC\IQC\MONTHLY%20SUPPLIER%20RATING\2021\MONTHLY%20SUPPLIER%20RATING.xlsx" TargetMode="External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Office%20work\Kaizen\Onkar%20kaizen%20improvment%20trend.xlsx" TargetMode="External"/></Relationships>
</file>

<file path=ppt/charts/_rels/chart5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35.xml"/></Relationships>
</file>

<file path=ppt/charts/_rels/chart5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36.xml"/></Relationships>
</file>

<file path=ppt/charts/_rels/chart56.xml.rels><?xml version="1.0" encoding="UTF-8" standalone="yes"?>
<Relationships xmlns="http://schemas.openxmlformats.org/package/2006/relationships"><Relationship Id="rId2" Type="http://schemas.openxmlformats.org/officeDocument/2006/relationships/oleObject" Target="Worksheet%20in%20MRM%20December%2020%20(Compatibility%20Mode)" TargetMode="External"/><Relationship Id="rId1" Type="http://schemas.openxmlformats.org/officeDocument/2006/relationships/themeOverride" Target="../theme/themeOverride37.xml"/></Relationships>
</file>

<file path=ppt/charts/_rels/chart5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38.xml"/></Relationships>
</file>

<file path=ppt/charts/_rels/chart5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39.xml"/></Relationships>
</file>

<file path=ppt/charts/_rels/chart59.xml.rels><?xml version="1.0" encoding="UTF-8" standalone="yes"?>
<Relationships xmlns="http://schemas.openxmlformats.org/package/2006/relationships"><Relationship Id="rId2" Type="http://schemas.openxmlformats.org/officeDocument/2006/relationships/oleObject" Target="Worksheet%20in%20MRM%20December%2020%20(Compatibility%20Mode)" TargetMode="External"/><Relationship Id="rId1" Type="http://schemas.openxmlformats.org/officeDocument/2006/relationships/themeOverride" Target="../theme/themeOverride40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nkar\OneDrive\Desktop\Copy%20of%20Copy%20of%20PPR%20Oct'21.xlsx" TargetMode="External"/></Relationships>
</file>

<file path=ppt/charts/_rels/chart60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41.xml"/></Relationships>
</file>

<file path=ppt/charts/_rels/chart6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urabh\AppData\Local\Microsoft\Windows\INetCache\Content.Outlook\K12AYLJT\MONTHLY%20SUPPLIER%20RATING%20(2).xlsx" TargetMode="External"/><Relationship Id="rId1" Type="http://schemas.openxmlformats.org/officeDocument/2006/relationships/themeOverride" Target="../theme/themeOverride42.xml"/></Relationships>
</file>

<file path=ppt/charts/_rels/chart62.xml.rels><?xml version="1.0" encoding="UTF-8" standalone="yes"?>
<Relationships xmlns="http://schemas.openxmlformats.org/package/2006/relationships"><Relationship Id="rId2" Type="http://schemas.openxmlformats.org/officeDocument/2006/relationships/oleObject" Target="Worksheet%20in%20MRM%20December%2020%20(Compatibility%20Mode)" TargetMode="External"/><Relationship Id="rId1" Type="http://schemas.openxmlformats.org/officeDocument/2006/relationships/themeOverride" Target="../theme/themeOverride4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nkar\OneDrive\Desktop\Copy%20of%20Copy%20of%20PPR%20Oct'21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RM\Internal%20Monthly%20Nalysis.xlsx" TargetMode="External"/><Relationship Id="rId1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93172224"/>
        <c:axId val="193173760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177088"/>
        <c:axId val="193175552"/>
      </c:lineChart>
      <c:catAx>
        <c:axId val="193172224"/>
        <c:scaling>
          <c:orientation val="minMax"/>
        </c:scaling>
        <c:delete val="0"/>
        <c:axPos val="b"/>
        <c:majorTickMark val="none"/>
        <c:minorTickMark val="none"/>
        <c:tickLblPos val="nextTo"/>
        <c:crossAx val="193173760"/>
        <c:crosses val="autoZero"/>
        <c:auto val="1"/>
        <c:lblAlgn val="ctr"/>
        <c:lblOffset val="100"/>
        <c:noMultiLvlLbl val="0"/>
      </c:catAx>
      <c:valAx>
        <c:axId val="19317376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93172224"/>
        <c:crosses val="autoZero"/>
        <c:crossBetween val="between"/>
      </c:valAx>
      <c:valAx>
        <c:axId val="19317555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193177088"/>
        <c:crosses val="max"/>
        <c:crossBetween val="between"/>
      </c:valAx>
      <c:catAx>
        <c:axId val="193177088"/>
        <c:scaling>
          <c:orientation val="minMax"/>
        </c:scaling>
        <c:delete val="1"/>
        <c:axPos val="b"/>
        <c:majorTickMark val="out"/>
        <c:minorTickMark val="none"/>
        <c:tickLblPos val="nextTo"/>
        <c:crossAx val="193175552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5631104"/>
        <c:axId val="186692736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704256"/>
        <c:axId val="186694272"/>
      </c:lineChart>
      <c:catAx>
        <c:axId val="105631104"/>
        <c:scaling>
          <c:orientation val="minMax"/>
        </c:scaling>
        <c:delete val="0"/>
        <c:axPos val="b"/>
        <c:majorTickMark val="none"/>
        <c:minorTickMark val="none"/>
        <c:tickLblPos val="nextTo"/>
        <c:crossAx val="186692736"/>
        <c:crosses val="autoZero"/>
        <c:auto val="1"/>
        <c:lblAlgn val="ctr"/>
        <c:lblOffset val="100"/>
        <c:noMultiLvlLbl val="0"/>
      </c:catAx>
      <c:valAx>
        <c:axId val="1866927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05631104"/>
        <c:crosses val="autoZero"/>
        <c:crossBetween val="between"/>
      </c:valAx>
      <c:valAx>
        <c:axId val="1866942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186704256"/>
        <c:crosses val="max"/>
        <c:crossBetween val="between"/>
      </c:valAx>
      <c:catAx>
        <c:axId val="186704256"/>
        <c:scaling>
          <c:orientation val="minMax"/>
        </c:scaling>
        <c:delete val="1"/>
        <c:axPos val="b"/>
        <c:majorTickMark val="out"/>
        <c:minorTickMark val="none"/>
        <c:tickLblPos val="nextTo"/>
        <c:crossAx val="186694272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87148544"/>
        <c:axId val="187183104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186176"/>
        <c:axId val="187184640"/>
      </c:lineChart>
      <c:catAx>
        <c:axId val="187148544"/>
        <c:scaling>
          <c:orientation val="minMax"/>
        </c:scaling>
        <c:delete val="0"/>
        <c:axPos val="b"/>
        <c:majorTickMark val="none"/>
        <c:minorTickMark val="none"/>
        <c:tickLblPos val="nextTo"/>
        <c:crossAx val="187183104"/>
        <c:crosses val="autoZero"/>
        <c:auto val="1"/>
        <c:lblAlgn val="ctr"/>
        <c:lblOffset val="100"/>
        <c:noMultiLvlLbl val="0"/>
      </c:catAx>
      <c:valAx>
        <c:axId val="18718310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87148544"/>
        <c:crosses val="autoZero"/>
        <c:crossBetween val="between"/>
      </c:valAx>
      <c:valAx>
        <c:axId val="18718464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187186176"/>
        <c:crosses val="max"/>
        <c:crossBetween val="between"/>
      </c:valAx>
      <c:catAx>
        <c:axId val="187186176"/>
        <c:scaling>
          <c:orientation val="minMax"/>
        </c:scaling>
        <c:delete val="1"/>
        <c:axPos val="b"/>
        <c:majorTickMark val="out"/>
        <c:minorTickMark val="none"/>
        <c:tickLblPos val="nextTo"/>
        <c:crossAx val="187184640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13939200"/>
        <c:axId val="113940736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47616"/>
        <c:axId val="114045696"/>
      </c:lineChart>
      <c:catAx>
        <c:axId val="113939200"/>
        <c:scaling>
          <c:orientation val="minMax"/>
        </c:scaling>
        <c:delete val="0"/>
        <c:axPos val="b"/>
        <c:majorTickMark val="none"/>
        <c:minorTickMark val="none"/>
        <c:tickLblPos val="nextTo"/>
        <c:crossAx val="113940736"/>
        <c:crosses val="autoZero"/>
        <c:auto val="1"/>
        <c:lblAlgn val="ctr"/>
        <c:lblOffset val="100"/>
        <c:noMultiLvlLbl val="0"/>
      </c:catAx>
      <c:valAx>
        <c:axId val="1139407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13939200"/>
        <c:crosses val="autoZero"/>
        <c:crossBetween val="between"/>
      </c:valAx>
      <c:valAx>
        <c:axId val="11404569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114047616"/>
        <c:crosses val="max"/>
        <c:crossBetween val="between"/>
      </c:valAx>
      <c:catAx>
        <c:axId val="114047616"/>
        <c:scaling>
          <c:orientation val="minMax"/>
        </c:scaling>
        <c:delete val="1"/>
        <c:axPos val="b"/>
        <c:majorTickMark val="out"/>
        <c:minorTickMark val="none"/>
        <c:tickLblPos val="nextTo"/>
        <c:crossAx val="114045696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87774848"/>
        <c:axId val="188149760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359040"/>
        <c:axId val="188151296"/>
      </c:lineChart>
      <c:catAx>
        <c:axId val="187774848"/>
        <c:scaling>
          <c:orientation val="minMax"/>
        </c:scaling>
        <c:delete val="0"/>
        <c:axPos val="b"/>
        <c:majorTickMark val="none"/>
        <c:minorTickMark val="none"/>
        <c:tickLblPos val="nextTo"/>
        <c:crossAx val="188149760"/>
        <c:crosses val="autoZero"/>
        <c:auto val="1"/>
        <c:lblAlgn val="ctr"/>
        <c:lblOffset val="100"/>
        <c:noMultiLvlLbl val="0"/>
      </c:catAx>
      <c:valAx>
        <c:axId val="18814976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87774848"/>
        <c:crosses val="autoZero"/>
        <c:crossBetween val="between"/>
      </c:valAx>
      <c:valAx>
        <c:axId val="18815129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188359040"/>
        <c:crosses val="max"/>
        <c:crossBetween val="between"/>
      </c:valAx>
      <c:catAx>
        <c:axId val="188359040"/>
        <c:scaling>
          <c:orientation val="minMax"/>
        </c:scaling>
        <c:delete val="1"/>
        <c:axPos val="b"/>
        <c:majorTickMark val="out"/>
        <c:minorTickMark val="none"/>
        <c:tickLblPos val="nextTo"/>
        <c:crossAx val="188151296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91456000"/>
        <c:axId val="191458688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299584"/>
        <c:axId val="193094784"/>
      </c:lineChart>
      <c:catAx>
        <c:axId val="191456000"/>
        <c:scaling>
          <c:orientation val="minMax"/>
        </c:scaling>
        <c:delete val="0"/>
        <c:axPos val="b"/>
        <c:majorTickMark val="none"/>
        <c:minorTickMark val="none"/>
        <c:tickLblPos val="nextTo"/>
        <c:crossAx val="191458688"/>
        <c:crosses val="autoZero"/>
        <c:auto val="1"/>
        <c:lblAlgn val="ctr"/>
        <c:lblOffset val="100"/>
        <c:noMultiLvlLbl val="0"/>
      </c:catAx>
      <c:valAx>
        <c:axId val="1914586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91456000"/>
        <c:crosses val="autoZero"/>
        <c:crossBetween val="between"/>
      </c:valAx>
      <c:valAx>
        <c:axId val="19309478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193299584"/>
        <c:crosses val="max"/>
        <c:crossBetween val="between"/>
      </c:valAx>
      <c:catAx>
        <c:axId val="193299584"/>
        <c:scaling>
          <c:orientation val="minMax"/>
        </c:scaling>
        <c:delete val="1"/>
        <c:axPos val="b"/>
        <c:majorTickMark val="out"/>
        <c:minorTickMark val="none"/>
        <c:tickLblPos val="nextTo"/>
        <c:crossAx val="193094784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97662080"/>
        <c:axId val="97690368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23904"/>
        <c:axId val="97708672"/>
      </c:lineChart>
      <c:catAx>
        <c:axId val="97662080"/>
        <c:scaling>
          <c:orientation val="minMax"/>
        </c:scaling>
        <c:delete val="0"/>
        <c:axPos val="b"/>
        <c:majorTickMark val="none"/>
        <c:minorTickMark val="none"/>
        <c:tickLblPos val="nextTo"/>
        <c:crossAx val="97690368"/>
        <c:crosses val="autoZero"/>
        <c:auto val="1"/>
        <c:lblAlgn val="ctr"/>
        <c:lblOffset val="100"/>
        <c:noMultiLvlLbl val="0"/>
      </c:catAx>
      <c:valAx>
        <c:axId val="9769036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97662080"/>
        <c:crosses val="autoZero"/>
        <c:crossBetween val="between"/>
      </c:valAx>
      <c:valAx>
        <c:axId val="977086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97723904"/>
        <c:crosses val="max"/>
        <c:crossBetween val="between"/>
      </c:valAx>
      <c:catAx>
        <c:axId val="97723904"/>
        <c:scaling>
          <c:orientation val="minMax"/>
        </c:scaling>
        <c:delete val="1"/>
        <c:axPos val="b"/>
        <c:majorTickMark val="out"/>
        <c:minorTickMark val="none"/>
        <c:tickLblPos val="nextTo"/>
        <c:crossAx val="97708672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AMICA Reported Complaint With GRC</a:t>
            </a:r>
          </a:p>
        </c:rich>
      </c:tx>
      <c:layout>
        <c:manualLayout>
          <c:xMode val="edge"/>
          <c:yMode val="edge"/>
          <c:x val="0.2346111111111111"/>
          <c:y val="2.7777777777777776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AMICA!$K$6:$K$9</c:f>
              <c:strCache>
                <c:ptCount val="4"/>
                <c:pt idx="0">
                  <c:v>Tank Leakage</c:v>
                </c:pt>
                <c:pt idx="1">
                  <c:v>Other</c:v>
                </c:pt>
                <c:pt idx="2">
                  <c:v>Dented / Damage</c:v>
                </c:pt>
                <c:pt idx="3">
                  <c:v>Element</c:v>
                </c:pt>
              </c:strCache>
            </c:strRef>
          </c:cat>
          <c:val>
            <c:numRef>
              <c:f>AMICA!$L$6:$L$9</c:f>
              <c:numCache>
                <c:formatCode>General</c:formatCode>
                <c:ptCount val="4"/>
                <c:pt idx="0">
                  <c:v>581</c:v>
                </c:pt>
                <c:pt idx="1">
                  <c:v>193</c:v>
                </c:pt>
                <c:pt idx="2">
                  <c:v>128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60772352"/>
        <c:axId val="60807040"/>
      </c:barChart>
      <c:catAx>
        <c:axId val="60772352"/>
        <c:scaling>
          <c:orientation val="minMax"/>
        </c:scaling>
        <c:delete val="0"/>
        <c:axPos val="b"/>
        <c:majorTickMark val="none"/>
        <c:minorTickMark val="none"/>
        <c:tickLblPos val="nextTo"/>
        <c:crossAx val="60807040"/>
        <c:crosses val="autoZero"/>
        <c:auto val="1"/>
        <c:lblAlgn val="ctr"/>
        <c:lblOffset val="100"/>
        <c:noMultiLvlLbl val="0"/>
      </c:catAx>
      <c:valAx>
        <c:axId val="608070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60772352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9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AMICA Observed Complaint GRC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AMICA!$K$15:$K$23</c:f>
              <c:strCache>
                <c:ptCount val="9"/>
                <c:pt idx="0">
                  <c:v>No Leakage</c:v>
                </c:pt>
                <c:pt idx="1">
                  <c:v>Dented / Damage</c:v>
                </c:pt>
                <c:pt idx="2">
                  <c:v>Tank Leakage from tank</c:v>
                </c:pt>
                <c:pt idx="3">
                  <c:v>Tank Leakage from Pressure Plate</c:v>
                </c:pt>
                <c:pt idx="4">
                  <c:v>Other Party Element</c:v>
                </c:pt>
                <c:pt idx="5">
                  <c:v>Dry Heat Element</c:v>
                </c:pt>
                <c:pt idx="6">
                  <c:v>Other Party Geyser</c:v>
                </c:pt>
                <c:pt idx="7">
                  <c:v>Tank Leakage from Element</c:v>
                </c:pt>
                <c:pt idx="8">
                  <c:v>Other</c:v>
                </c:pt>
              </c:strCache>
            </c:strRef>
          </c:cat>
          <c:val>
            <c:numRef>
              <c:f>AMICA!$L$15:$L$23</c:f>
              <c:numCache>
                <c:formatCode>General</c:formatCode>
                <c:ptCount val="9"/>
                <c:pt idx="0">
                  <c:v>331</c:v>
                </c:pt>
                <c:pt idx="1">
                  <c:v>304</c:v>
                </c:pt>
                <c:pt idx="2">
                  <c:v>94</c:v>
                </c:pt>
                <c:pt idx="3">
                  <c:v>72</c:v>
                </c:pt>
                <c:pt idx="4">
                  <c:v>69</c:v>
                </c:pt>
                <c:pt idx="5">
                  <c:v>15</c:v>
                </c:pt>
                <c:pt idx="6">
                  <c:v>12</c:v>
                </c:pt>
                <c:pt idx="7">
                  <c:v>7</c:v>
                </c:pt>
                <c:pt idx="8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60882304"/>
        <c:axId val="60896768"/>
      </c:barChart>
      <c:catAx>
        <c:axId val="6088230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60896768"/>
        <c:crosses val="autoZero"/>
        <c:auto val="1"/>
        <c:lblAlgn val="ctr"/>
        <c:lblOffset val="100"/>
        <c:noMultiLvlLbl val="0"/>
      </c:catAx>
      <c:valAx>
        <c:axId val="6089676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60882304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5007488"/>
        <c:axId val="35037952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225600"/>
        <c:axId val="35039488"/>
      </c:lineChart>
      <c:catAx>
        <c:axId val="35007488"/>
        <c:scaling>
          <c:orientation val="minMax"/>
        </c:scaling>
        <c:delete val="0"/>
        <c:axPos val="b"/>
        <c:majorTickMark val="none"/>
        <c:minorTickMark val="none"/>
        <c:tickLblPos val="nextTo"/>
        <c:crossAx val="35037952"/>
        <c:crosses val="autoZero"/>
        <c:auto val="1"/>
        <c:lblAlgn val="ctr"/>
        <c:lblOffset val="100"/>
        <c:noMultiLvlLbl val="0"/>
      </c:catAx>
      <c:valAx>
        <c:axId val="3503795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35007488"/>
        <c:crosses val="autoZero"/>
        <c:crossBetween val="between"/>
      </c:valAx>
      <c:valAx>
        <c:axId val="3503948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35225600"/>
        <c:crosses val="max"/>
        <c:crossBetween val="between"/>
      </c:valAx>
      <c:catAx>
        <c:axId val="35225600"/>
        <c:scaling>
          <c:orientation val="minMax"/>
        </c:scaling>
        <c:delete val="1"/>
        <c:axPos val="b"/>
        <c:majorTickMark val="out"/>
        <c:minorTickMark val="none"/>
        <c:tickLblPos val="nextTo"/>
        <c:crossAx val="35039488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Qube Reported Complaint With GRC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QUBE!$K$6:$K$9</c:f>
              <c:strCache>
                <c:ptCount val="4"/>
                <c:pt idx="0">
                  <c:v>Tank Leakage</c:v>
                </c:pt>
                <c:pt idx="1">
                  <c:v>Dented / Damage</c:v>
                </c:pt>
                <c:pt idx="2">
                  <c:v>Other</c:v>
                </c:pt>
                <c:pt idx="3">
                  <c:v>Element</c:v>
                </c:pt>
              </c:strCache>
            </c:strRef>
          </c:cat>
          <c:val>
            <c:numRef>
              <c:f>QUBE!$L$6:$L$9</c:f>
              <c:numCache>
                <c:formatCode>General</c:formatCode>
                <c:ptCount val="4"/>
                <c:pt idx="0">
                  <c:v>113</c:v>
                </c:pt>
                <c:pt idx="1">
                  <c:v>107</c:v>
                </c:pt>
                <c:pt idx="2">
                  <c:v>87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5262848"/>
        <c:axId val="35264384"/>
      </c:barChart>
      <c:catAx>
        <c:axId val="35262848"/>
        <c:scaling>
          <c:orientation val="minMax"/>
        </c:scaling>
        <c:delete val="0"/>
        <c:axPos val="b"/>
        <c:majorTickMark val="none"/>
        <c:minorTickMark val="none"/>
        <c:tickLblPos val="nextTo"/>
        <c:crossAx val="35264384"/>
        <c:crosses val="autoZero"/>
        <c:auto val="1"/>
        <c:lblAlgn val="ctr"/>
        <c:lblOffset val="100"/>
        <c:noMultiLvlLbl val="0"/>
      </c:catAx>
      <c:valAx>
        <c:axId val="35264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35262848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9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Market Complaint Login Details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294685039370078"/>
          <c:y val="0.19480351414406533"/>
          <c:w val="0.85649759405074366"/>
          <c:h val="0.485140711577719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'Market Complaint'!$C$3</c:f>
              <c:strCache>
                <c:ptCount val="1"/>
                <c:pt idx="0">
                  <c:v>Repair With Replacement of spare %age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'Market Complaint'!$B$4:$B$10</c:f>
              <c:numCache>
                <c:formatCode>mmm-yy</c:formatCode>
                <c:ptCount val="7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</c:numCache>
            </c:numRef>
          </c:cat>
          <c:val>
            <c:numRef>
              <c:f>'Market Complaint'!$C$4:$C$10</c:f>
              <c:numCache>
                <c:formatCode>0.00%</c:formatCode>
                <c:ptCount val="7"/>
                <c:pt idx="0">
                  <c:v>1.8221010492478013E-2</c:v>
                </c:pt>
                <c:pt idx="1">
                  <c:v>1.9500995176932767E-2</c:v>
                </c:pt>
                <c:pt idx="2">
                  <c:v>2.0049126999933612E-2</c:v>
                </c:pt>
                <c:pt idx="3">
                  <c:v>2.0767018637630891E-2</c:v>
                </c:pt>
                <c:pt idx="4">
                  <c:v>2.2919714501041806E-2</c:v>
                </c:pt>
                <c:pt idx="5">
                  <c:v>2.5914500423989007E-2</c:v>
                </c:pt>
                <c:pt idx="6">
                  <c:v>2.8944528383336932E-2</c:v>
                </c:pt>
              </c:numCache>
            </c:numRef>
          </c:val>
        </c:ser>
        <c:ser>
          <c:idx val="1"/>
          <c:order val="1"/>
          <c:tx>
            <c:strRef>
              <c:f>'Market Complaint'!$D$3</c:f>
              <c:strCache>
                <c:ptCount val="1"/>
                <c:pt idx="0">
                  <c:v>Repair 
% age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'Market Complaint'!$B$4:$B$10</c:f>
              <c:numCache>
                <c:formatCode>mmm-yy</c:formatCode>
                <c:ptCount val="7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</c:numCache>
            </c:numRef>
          </c:cat>
          <c:val>
            <c:numRef>
              <c:f>'Market Complaint'!$D$4:$D$10</c:f>
              <c:numCache>
                <c:formatCode>0.00%</c:formatCode>
                <c:ptCount val="7"/>
                <c:pt idx="0">
                  <c:v>9.8991310095160837E-2</c:v>
                </c:pt>
                <c:pt idx="1">
                  <c:v>0.1056602085771579</c:v>
                </c:pt>
                <c:pt idx="2">
                  <c:v>0.1077179549595403</c:v>
                </c:pt>
                <c:pt idx="3">
                  <c:v>0.11009885920429682</c:v>
                </c:pt>
                <c:pt idx="4">
                  <c:v>0.11609108776285262</c:v>
                </c:pt>
                <c:pt idx="5">
                  <c:v>0.1200181291850639</c:v>
                </c:pt>
                <c:pt idx="6">
                  <c:v>0.12394416864522627</c:v>
                </c:pt>
              </c:numCache>
            </c:numRef>
          </c:val>
        </c:ser>
        <c:ser>
          <c:idx val="2"/>
          <c:order val="2"/>
          <c:tx>
            <c:strRef>
              <c:f>'Market Complaint'!$E$3</c:f>
              <c:strCache>
                <c:ptCount val="1"/>
                <c:pt idx="0">
                  <c:v>Replacement %age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'Market Complaint'!$B$4:$B$10</c:f>
              <c:numCache>
                <c:formatCode>mmm-yy</c:formatCode>
                <c:ptCount val="7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</c:numCache>
            </c:numRef>
          </c:cat>
          <c:val>
            <c:numRef>
              <c:f>'Market Complaint'!$E$4:$E$10</c:f>
              <c:numCache>
                <c:formatCode>0.00%</c:formatCode>
                <c:ptCount val="7"/>
                <c:pt idx="0">
                  <c:v>8.2542829889667504E-3</c:v>
                </c:pt>
                <c:pt idx="1">
                  <c:v>9.0721372822351598E-3</c:v>
                </c:pt>
                <c:pt idx="2">
                  <c:v>9.3680615489020198E-3</c:v>
                </c:pt>
                <c:pt idx="3">
                  <c:v>9.7542057237357226E-3</c:v>
                </c:pt>
                <c:pt idx="4">
                  <c:v>1.0979592439893012E-2</c:v>
                </c:pt>
                <c:pt idx="5">
                  <c:v>1.2324921781338635E-2</c:v>
                </c:pt>
                <c:pt idx="6">
                  <c:v>1.3605295344988848E-2</c:v>
                </c:pt>
              </c:numCache>
            </c:numRef>
          </c:val>
        </c:ser>
        <c:ser>
          <c:idx val="3"/>
          <c:order val="3"/>
          <c:tx>
            <c:strRef>
              <c:f>'Market Complaint'!$F$3</c:f>
              <c:strCache>
                <c:ptCount val="1"/>
                <c:pt idx="0">
                  <c:v>Total field defective % age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'Market Complaint'!$B$4:$B$10</c:f>
              <c:numCache>
                <c:formatCode>mmm-yy</c:formatCode>
                <c:ptCount val="7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</c:numCache>
            </c:numRef>
          </c:cat>
          <c:val>
            <c:numRef>
              <c:f>'Market Complaint'!$F$4:$F$10</c:f>
              <c:numCache>
                <c:formatCode>0.00%</c:formatCode>
                <c:ptCount val="7"/>
                <c:pt idx="0">
                  <c:v>0.12546660357660561</c:v>
                </c:pt>
                <c:pt idx="1">
                  <c:v>0.13423334103632584</c:v>
                </c:pt>
                <c:pt idx="2">
                  <c:v>0.13713514350837594</c:v>
                </c:pt>
                <c:pt idx="3">
                  <c:v>0.14062008356566344</c:v>
                </c:pt>
                <c:pt idx="4">
                  <c:v>0.14999039470378744</c:v>
                </c:pt>
                <c:pt idx="5">
                  <c:v>0.15825755139039155</c:v>
                </c:pt>
                <c:pt idx="6">
                  <c:v>0.16649399237355206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93198336"/>
        <c:axId val="193277952"/>
      </c:barChart>
      <c:dateAx>
        <c:axId val="193198336"/>
        <c:scaling>
          <c:orientation val="minMax"/>
        </c:scaling>
        <c:delete val="0"/>
        <c:axPos val="b"/>
        <c:numFmt formatCode="mmm-yy" sourceLinked="1"/>
        <c:majorTickMark val="none"/>
        <c:minorTickMark val="none"/>
        <c:tickLblPos val="nextTo"/>
        <c:crossAx val="193277952"/>
        <c:crosses val="autoZero"/>
        <c:auto val="1"/>
        <c:lblOffset val="100"/>
        <c:baseTimeUnit val="months"/>
      </c:dateAx>
      <c:valAx>
        <c:axId val="193277952"/>
        <c:scaling>
          <c:orientation val="minMax"/>
        </c:scaling>
        <c:delete val="0"/>
        <c:axPos val="l"/>
        <c:majorGridlines/>
        <c:numFmt formatCode="0.00%" sourceLinked="1"/>
        <c:majorTickMark val="none"/>
        <c:minorTickMark val="none"/>
        <c:tickLblPos val="nextTo"/>
        <c:spPr>
          <a:ln w="9525">
            <a:noFill/>
          </a:ln>
        </c:spPr>
        <c:crossAx val="1931983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1.9180227471566069E-2"/>
          <c:y val="0.80981299212598423"/>
          <c:w val="0.95886176727909012"/>
          <c:h val="0.16240923009623795"/>
        </c:manualLayout>
      </c:layout>
      <c:overlay val="0"/>
    </c:legend>
    <c:plotVisOnly val="1"/>
    <c:dispBlanksAs val="gap"/>
    <c:showDLblsOverMax val="0"/>
  </c:chart>
  <c:spPr>
    <a:ln>
      <a:solidFill>
        <a:schemeClr val="bg1">
          <a:lumMod val="65000"/>
        </a:schemeClr>
      </a:solidFill>
    </a:ln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Qube Observed Complaint GRC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QUBE!$K$15:$K$23</c:f>
              <c:strCache>
                <c:ptCount val="9"/>
                <c:pt idx="0">
                  <c:v>Dented / Damage</c:v>
                </c:pt>
                <c:pt idx="1">
                  <c:v>No Leakage</c:v>
                </c:pt>
                <c:pt idx="2">
                  <c:v>Tank Leakage from Pressure Plate</c:v>
                </c:pt>
                <c:pt idx="3">
                  <c:v>Tank Leakage from tank</c:v>
                </c:pt>
                <c:pt idx="4">
                  <c:v>Dry Heat Element</c:v>
                </c:pt>
                <c:pt idx="5">
                  <c:v>Other Party Geyser</c:v>
                </c:pt>
                <c:pt idx="6">
                  <c:v>Other</c:v>
                </c:pt>
                <c:pt idx="7">
                  <c:v>Other Party Element</c:v>
                </c:pt>
                <c:pt idx="8">
                  <c:v>Tank Leakage from Element</c:v>
                </c:pt>
              </c:strCache>
            </c:strRef>
          </c:cat>
          <c:val>
            <c:numRef>
              <c:f>QUBE!$L$15:$L$23</c:f>
              <c:numCache>
                <c:formatCode>General</c:formatCode>
                <c:ptCount val="9"/>
                <c:pt idx="0">
                  <c:v>190</c:v>
                </c:pt>
                <c:pt idx="1">
                  <c:v>72</c:v>
                </c:pt>
                <c:pt idx="2">
                  <c:v>20</c:v>
                </c:pt>
                <c:pt idx="3">
                  <c:v>14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5399552"/>
        <c:axId val="35401088"/>
      </c:barChart>
      <c:catAx>
        <c:axId val="3539955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35401088"/>
        <c:crosses val="autoZero"/>
        <c:auto val="1"/>
        <c:lblAlgn val="ctr"/>
        <c:lblOffset val="100"/>
        <c:noMultiLvlLbl val="0"/>
      </c:catAx>
      <c:valAx>
        <c:axId val="35401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35399552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9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 dirty="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7"/>
                <c:pt idx="0">
                  <c:v>June  20</c:v>
                </c:pt>
                <c:pt idx="1">
                  <c:v>July  20</c:v>
                </c:pt>
                <c:pt idx="2">
                  <c:v>Aug  20</c:v>
                </c:pt>
                <c:pt idx="3">
                  <c:v>Sep  20</c:v>
                </c:pt>
                <c:pt idx="4">
                  <c:v>Oct  20</c:v>
                </c:pt>
                <c:pt idx="5">
                  <c:v>Nov 20</c:v>
                </c:pt>
                <c:pt idx="6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7"/>
                <c:pt idx="0">
                  <c:v>6326</c:v>
                </c:pt>
                <c:pt idx="1">
                  <c:v>13133</c:v>
                </c:pt>
                <c:pt idx="2">
                  <c:v>15654</c:v>
                </c:pt>
                <c:pt idx="3">
                  <c:v>18219</c:v>
                </c:pt>
                <c:pt idx="4">
                  <c:v>20198</c:v>
                </c:pt>
                <c:pt idx="5">
                  <c:v>15415</c:v>
                </c:pt>
                <c:pt idx="6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7"/>
                <c:pt idx="0">
                  <c:v>June  20</c:v>
                </c:pt>
                <c:pt idx="1">
                  <c:v>July  20</c:v>
                </c:pt>
                <c:pt idx="2">
                  <c:v>Aug  20</c:v>
                </c:pt>
                <c:pt idx="3">
                  <c:v>Sep  20</c:v>
                </c:pt>
                <c:pt idx="4">
                  <c:v>Oct  20</c:v>
                </c:pt>
                <c:pt idx="5">
                  <c:v>Nov 20</c:v>
                </c:pt>
                <c:pt idx="6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7"/>
                <c:pt idx="0">
                  <c:v>6008</c:v>
                </c:pt>
                <c:pt idx="1">
                  <c:v>12507</c:v>
                </c:pt>
                <c:pt idx="2">
                  <c:v>12507</c:v>
                </c:pt>
                <c:pt idx="3">
                  <c:v>16850</c:v>
                </c:pt>
                <c:pt idx="4">
                  <c:v>19039</c:v>
                </c:pt>
                <c:pt idx="5">
                  <c:v>14571</c:v>
                </c:pt>
                <c:pt idx="6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4862208"/>
        <c:axId val="34858880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4"/>
                <c:pt idx="0">
                  <c:v>June  20</c:v>
                </c:pt>
                <c:pt idx="1">
                  <c:v>July  20</c:v>
                </c:pt>
                <c:pt idx="2">
                  <c:v>Aug  20</c:v>
                </c:pt>
                <c:pt idx="3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7"/>
                <c:pt idx="0">
                  <c:v>June  20</c:v>
                </c:pt>
                <c:pt idx="1">
                  <c:v>July  20</c:v>
                </c:pt>
                <c:pt idx="2">
                  <c:v>Aug  20</c:v>
                </c:pt>
                <c:pt idx="3">
                  <c:v>Sep  20</c:v>
                </c:pt>
                <c:pt idx="4">
                  <c:v>Oct  20</c:v>
                </c:pt>
                <c:pt idx="5">
                  <c:v>Nov 20</c:v>
                </c:pt>
                <c:pt idx="6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7"/>
                <c:pt idx="0">
                  <c:v>5</c:v>
                </c:pt>
                <c:pt idx="1">
                  <c:v>5</c:v>
                </c:pt>
                <c:pt idx="2">
                  <c:v>9.7200000000000006</c:v>
                </c:pt>
                <c:pt idx="3">
                  <c:v>7.51</c:v>
                </c:pt>
                <c:pt idx="4">
                  <c:v>5.738191900188137</c:v>
                </c:pt>
                <c:pt idx="5">
                  <c:v>5.4751865066493677</c:v>
                </c:pt>
                <c:pt idx="6">
                  <c:v>4.425687236226759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222848"/>
        <c:axId val="34864128"/>
      </c:lineChart>
      <c:catAx>
        <c:axId val="34862208"/>
        <c:scaling>
          <c:orientation val="minMax"/>
        </c:scaling>
        <c:delete val="0"/>
        <c:axPos val="b"/>
        <c:majorTickMark val="none"/>
        <c:minorTickMark val="none"/>
        <c:tickLblPos val="nextTo"/>
        <c:crossAx val="34858880"/>
        <c:crosses val="autoZero"/>
        <c:auto val="1"/>
        <c:lblAlgn val="ctr"/>
        <c:lblOffset val="100"/>
        <c:noMultiLvlLbl val="0"/>
      </c:catAx>
      <c:valAx>
        <c:axId val="3485888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34862208"/>
        <c:crosses val="autoZero"/>
        <c:crossBetween val="between"/>
      </c:valAx>
      <c:valAx>
        <c:axId val="3486412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34222848"/>
        <c:crosses val="max"/>
        <c:crossBetween val="between"/>
      </c:valAx>
      <c:catAx>
        <c:axId val="34222848"/>
        <c:scaling>
          <c:orientation val="minMax"/>
        </c:scaling>
        <c:delete val="1"/>
        <c:axPos val="b"/>
        <c:majorTickMark val="out"/>
        <c:minorTickMark val="none"/>
        <c:tickLblPos val="nextTo"/>
        <c:crossAx val="34864128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CRC Body Rejection FY 2021-22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'CRC Body'!$C$32:$C$39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'CRC Body'!$D$32:$D$39</c:f>
              <c:numCache>
                <c:formatCode>General</c:formatCode>
                <c:ptCount val="8"/>
                <c:pt idx="0">
                  <c:v>4492</c:v>
                </c:pt>
                <c:pt idx="1">
                  <c:v>0</c:v>
                </c:pt>
                <c:pt idx="2">
                  <c:v>4733</c:v>
                </c:pt>
                <c:pt idx="3">
                  <c:v>11166</c:v>
                </c:pt>
                <c:pt idx="4">
                  <c:v>18420</c:v>
                </c:pt>
                <c:pt idx="5">
                  <c:v>15088</c:v>
                </c:pt>
                <c:pt idx="6">
                  <c:v>9507</c:v>
                </c:pt>
                <c:pt idx="7">
                  <c:v>5953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'CRC Body'!$C$32:$C$39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'CRC Body'!$E$32:$E$39</c:f>
              <c:numCache>
                <c:formatCode>General</c:formatCode>
                <c:ptCount val="8"/>
                <c:pt idx="0">
                  <c:v>4431</c:v>
                </c:pt>
                <c:pt idx="1">
                  <c:v>0</c:v>
                </c:pt>
                <c:pt idx="2">
                  <c:v>4621</c:v>
                </c:pt>
                <c:pt idx="3">
                  <c:v>10433</c:v>
                </c:pt>
                <c:pt idx="4">
                  <c:v>17351</c:v>
                </c:pt>
                <c:pt idx="5">
                  <c:v>14400</c:v>
                </c:pt>
                <c:pt idx="6">
                  <c:v>9230</c:v>
                </c:pt>
                <c:pt idx="7">
                  <c:v>5717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4638080"/>
        <c:axId val="34660352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'CRC Body'!$C$32:$C$39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'CRC Body'!$I$32:$I$39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'CRC Body'!$C$32:$C$39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'CRC Body'!$J$32:$J$39</c:f>
              <c:numCache>
                <c:formatCode>0.0</c:formatCode>
                <c:ptCount val="8"/>
                <c:pt idx="0">
                  <c:v>1.3579697239536954</c:v>
                </c:pt>
                <c:pt idx="1">
                  <c:v>0</c:v>
                </c:pt>
                <c:pt idx="2">
                  <c:v>2.3663638284386224</c:v>
                </c:pt>
                <c:pt idx="3">
                  <c:v>6.5645710191653235</c:v>
                </c:pt>
                <c:pt idx="4">
                  <c:v>5.8034744842562427</c:v>
                </c:pt>
                <c:pt idx="5">
                  <c:v>4.559915164369035</c:v>
                </c:pt>
                <c:pt idx="6">
                  <c:v>2.9136425791522038</c:v>
                </c:pt>
                <c:pt idx="7">
                  <c:v>3.9643877036788169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663424"/>
        <c:axId val="34661888"/>
      </c:lineChart>
      <c:dateAx>
        <c:axId val="34638080"/>
        <c:scaling>
          <c:orientation val="minMax"/>
        </c:scaling>
        <c:delete val="0"/>
        <c:axPos val="b"/>
        <c:numFmt formatCode="mmm-yy" sourceLinked="1"/>
        <c:majorTickMark val="none"/>
        <c:minorTickMark val="none"/>
        <c:tickLblPos val="nextTo"/>
        <c:crossAx val="34660352"/>
        <c:crosses val="autoZero"/>
        <c:auto val="1"/>
        <c:lblOffset val="100"/>
        <c:baseTimeUnit val="months"/>
      </c:dateAx>
      <c:valAx>
        <c:axId val="3466035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34638080"/>
        <c:crosses val="autoZero"/>
        <c:crossBetween val="between"/>
      </c:valAx>
      <c:valAx>
        <c:axId val="3466188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34663424"/>
        <c:crosses val="max"/>
        <c:crossBetween val="between"/>
      </c:valAx>
      <c:dateAx>
        <c:axId val="34663424"/>
        <c:scaling>
          <c:orientation val="minMax"/>
        </c:scaling>
        <c:delete val="1"/>
        <c:axPos val="b"/>
        <c:numFmt formatCode="mmm-yy" sourceLinked="1"/>
        <c:majorTickMark val="out"/>
        <c:minorTickMark val="none"/>
        <c:tickLblPos val="nextTo"/>
        <c:crossAx val="34661888"/>
        <c:crosses val="autoZero"/>
        <c:auto val="1"/>
        <c:lblOffset val="100"/>
        <c:baseTimeUnit val="months"/>
      </c:date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12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 dirty="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7793152"/>
        <c:axId val="77794688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3.3141496328636633</c:v>
                </c:pt>
                <c:pt idx="1">
                  <c:v>4.7923322683706067</c:v>
                </c:pt>
                <c:pt idx="2">
                  <c:v>16.60558218212574</c:v>
                </c:pt>
                <c:pt idx="3">
                  <c:v>9.2145837112280073</c:v>
                </c:pt>
                <c:pt idx="4">
                  <c:v>7.8829604130808946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5.3299890264931804</c:v>
                </c:pt>
                <c:pt idx="9">
                  <c:v>5.3810987034400055</c:v>
                </c:pt>
                <c:pt idx="10">
                  <c:v>5.4152501214181648</c:v>
                </c:pt>
                <c:pt idx="11">
                  <c:v>0.55729710902124696</c:v>
                </c:pt>
                <c:pt idx="12">
                  <c:v>5</c:v>
                </c:pt>
                <c:pt idx="13">
                  <c:v>5</c:v>
                </c:pt>
                <c:pt idx="14">
                  <c:v>9.7200000000000006</c:v>
                </c:pt>
                <c:pt idx="15">
                  <c:v>7.51</c:v>
                </c:pt>
                <c:pt idx="16">
                  <c:v>5.738191900188137</c:v>
                </c:pt>
                <c:pt idx="17">
                  <c:v>5.4751865066493677</c:v>
                </c:pt>
                <c:pt idx="18">
                  <c:v>4.425687236226759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802112"/>
        <c:axId val="77800576"/>
      </c:lineChart>
      <c:catAx>
        <c:axId val="77793152"/>
        <c:scaling>
          <c:orientation val="minMax"/>
        </c:scaling>
        <c:delete val="0"/>
        <c:axPos val="b"/>
        <c:majorTickMark val="none"/>
        <c:minorTickMark val="none"/>
        <c:tickLblPos val="nextTo"/>
        <c:crossAx val="77794688"/>
        <c:crosses val="autoZero"/>
        <c:auto val="1"/>
        <c:lblAlgn val="ctr"/>
        <c:lblOffset val="100"/>
        <c:noMultiLvlLbl val="0"/>
      </c:catAx>
      <c:valAx>
        <c:axId val="777946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7793152"/>
        <c:crosses val="autoZero"/>
        <c:crossBetween val="between"/>
      </c:valAx>
      <c:valAx>
        <c:axId val="778005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7802112"/>
        <c:crosses val="max"/>
        <c:crossBetween val="between"/>
      </c:valAx>
      <c:catAx>
        <c:axId val="77802112"/>
        <c:scaling>
          <c:orientation val="minMax"/>
        </c:scaling>
        <c:delete val="1"/>
        <c:axPos val="b"/>
        <c:majorTickMark val="out"/>
        <c:minorTickMark val="none"/>
        <c:tickLblPos val="nextTo"/>
        <c:crossAx val="77800576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 dirty="0"/>
              <a:t>Tank Coating Rejection FY 2021-22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Coating!$C$6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Coating!$B$33:$B$40</c:f>
              <c:strCache>
                <c:ptCount val="8"/>
                <c:pt idx="0">
                  <c:v>Apr-21</c:v>
                </c:pt>
                <c:pt idx="1">
                  <c:v>May 21</c:v>
                </c:pt>
                <c:pt idx="2">
                  <c:v>Jun-21</c:v>
                </c:pt>
                <c:pt idx="3">
                  <c:v>Jul-21</c:v>
                </c:pt>
                <c:pt idx="4">
                  <c:v>Aug-21</c:v>
                </c:pt>
                <c:pt idx="5">
                  <c:v>Sep-21</c:v>
                </c:pt>
                <c:pt idx="6">
                  <c:v>Oct-21</c:v>
                </c:pt>
                <c:pt idx="7">
                  <c:v>Nov-21</c:v>
                </c:pt>
              </c:strCache>
            </c:strRef>
          </c:cat>
          <c:val>
            <c:numRef>
              <c:f>Coating!$C$33:$C$40</c:f>
              <c:numCache>
                <c:formatCode>General</c:formatCode>
                <c:ptCount val="8"/>
                <c:pt idx="0">
                  <c:v>5299</c:v>
                </c:pt>
                <c:pt idx="1">
                  <c:v>1804</c:v>
                </c:pt>
                <c:pt idx="2">
                  <c:v>8484</c:v>
                </c:pt>
                <c:pt idx="3">
                  <c:v>19244</c:v>
                </c:pt>
                <c:pt idx="4">
                  <c:v>24944</c:v>
                </c:pt>
                <c:pt idx="5">
                  <c:v>21105</c:v>
                </c:pt>
                <c:pt idx="6">
                  <c:v>16444</c:v>
                </c:pt>
                <c:pt idx="7">
                  <c:v>10699</c:v>
                </c:pt>
              </c:numCache>
            </c:numRef>
          </c:val>
        </c:ser>
        <c:ser>
          <c:idx val="1"/>
          <c:order val="1"/>
          <c:tx>
            <c:strRef>
              <c:f>Coating!$D$6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Coating!$B$33:$B$40</c:f>
              <c:strCache>
                <c:ptCount val="8"/>
                <c:pt idx="0">
                  <c:v>Apr-21</c:v>
                </c:pt>
                <c:pt idx="1">
                  <c:v>May 21</c:v>
                </c:pt>
                <c:pt idx="2">
                  <c:v>Jun-21</c:v>
                </c:pt>
                <c:pt idx="3">
                  <c:v>Jul-21</c:v>
                </c:pt>
                <c:pt idx="4">
                  <c:v>Aug-21</c:v>
                </c:pt>
                <c:pt idx="5">
                  <c:v>Sep-21</c:v>
                </c:pt>
                <c:pt idx="6">
                  <c:v>Oct-21</c:v>
                </c:pt>
                <c:pt idx="7">
                  <c:v>Nov-21</c:v>
                </c:pt>
              </c:strCache>
            </c:strRef>
          </c:cat>
          <c:val>
            <c:numRef>
              <c:f>Coating!$D$33:$D$40</c:f>
              <c:numCache>
                <c:formatCode>General</c:formatCode>
                <c:ptCount val="8"/>
                <c:pt idx="0">
                  <c:v>5192</c:v>
                </c:pt>
                <c:pt idx="1">
                  <c:v>1766</c:v>
                </c:pt>
                <c:pt idx="2">
                  <c:v>8310</c:v>
                </c:pt>
                <c:pt idx="3">
                  <c:v>18837</c:v>
                </c:pt>
                <c:pt idx="4">
                  <c:v>24222</c:v>
                </c:pt>
                <c:pt idx="5">
                  <c:v>20406</c:v>
                </c:pt>
                <c:pt idx="6">
                  <c:v>15929</c:v>
                </c:pt>
                <c:pt idx="7">
                  <c:v>10211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7885824"/>
        <c:axId val="77887360"/>
      </c:barChart>
      <c:lineChart>
        <c:grouping val="standard"/>
        <c:varyColors val="0"/>
        <c:ser>
          <c:idx val="3"/>
          <c:order val="2"/>
          <c:tx>
            <c:strRef>
              <c:f>Coating!$F$6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>
              <c:idx val="8"/>
              <c:layout>
                <c:manualLayout>
                  <c:x val="0"/>
                  <c:y val="0.1168831168831168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Coating!$B$33:$B$40</c:f>
              <c:strCache>
                <c:ptCount val="8"/>
                <c:pt idx="0">
                  <c:v>Apr-21</c:v>
                </c:pt>
                <c:pt idx="1">
                  <c:v>May 21</c:v>
                </c:pt>
                <c:pt idx="2">
                  <c:v>Jun-21</c:v>
                </c:pt>
                <c:pt idx="3">
                  <c:v>Jul-21</c:v>
                </c:pt>
                <c:pt idx="4">
                  <c:v>Aug-21</c:v>
                </c:pt>
                <c:pt idx="5">
                  <c:v>Sep-21</c:v>
                </c:pt>
                <c:pt idx="6">
                  <c:v>Oct-21</c:v>
                </c:pt>
                <c:pt idx="7">
                  <c:v>Nov-21</c:v>
                </c:pt>
              </c:strCache>
            </c:strRef>
          </c:cat>
          <c:val>
            <c:numRef>
              <c:f>Coating!$F$33:$F$40</c:f>
              <c:numCache>
                <c:formatCode>General</c:formatCode>
                <c:ptCount val="8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</c:numCache>
            </c:numRef>
          </c:val>
          <c:smooth val="0"/>
        </c:ser>
        <c:ser>
          <c:idx val="2"/>
          <c:order val="3"/>
          <c:tx>
            <c:strRef>
              <c:f>Coating!$G$6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>
              <c:idx val="1"/>
              <c:layout>
                <c:manualLayout>
                  <c:x val="-2.6038944100983921E-2"/>
                  <c:y val="-5.11374714524321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3874198388787682E-2"/>
                  <c:y val="2.41991341991341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2.3874198388787682E-2"/>
                  <c:y val="3.28571428571427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5"/>
              <c:layout>
                <c:manualLayout>
                  <c:x val="-2.0313939797741789E-2"/>
                  <c:y val="9.7222222222222307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6"/>
              <c:layout>
                <c:manualLayout>
                  <c:x val="0"/>
                  <c:y val="4.7619047619047623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7"/>
              <c:layout>
                <c:manualLayout>
                  <c:x val="8.8300210518361712E-3"/>
                  <c:y val="2.5974025974026031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8"/>
              <c:layout>
                <c:manualLayout>
                  <c:x val="1.177336140244848E-2"/>
                  <c:y val="9.9567099567100081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9"/>
              <c:layout>
                <c:manualLayout>
                  <c:x val="1.324503157775442E-2"/>
                  <c:y val="6.9264069264069264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Coating!$B$33:$B$40</c:f>
              <c:strCache>
                <c:ptCount val="8"/>
                <c:pt idx="0">
                  <c:v>Apr-21</c:v>
                </c:pt>
                <c:pt idx="1">
                  <c:v>May 21</c:v>
                </c:pt>
                <c:pt idx="2">
                  <c:v>Jun-21</c:v>
                </c:pt>
                <c:pt idx="3">
                  <c:v>Jul-21</c:v>
                </c:pt>
                <c:pt idx="4">
                  <c:v>Aug-21</c:v>
                </c:pt>
                <c:pt idx="5">
                  <c:v>Sep-21</c:v>
                </c:pt>
                <c:pt idx="6">
                  <c:v>Oct-21</c:v>
                </c:pt>
                <c:pt idx="7">
                  <c:v>Nov-21</c:v>
                </c:pt>
              </c:strCache>
            </c:strRef>
          </c:cat>
          <c:val>
            <c:numRef>
              <c:f>Coating!$G$33:$G$40</c:f>
              <c:numCache>
                <c:formatCode>0.0</c:formatCode>
                <c:ptCount val="8"/>
                <c:pt idx="0">
                  <c:v>1.6795621815436874</c:v>
                </c:pt>
                <c:pt idx="1">
                  <c:v>2.106430155210643</c:v>
                </c:pt>
                <c:pt idx="2">
                  <c:v>2.0509193776520509</c:v>
                </c:pt>
                <c:pt idx="3">
                  <c:v>2.1149449178964872</c:v>
                </c:pt>
                <c:pt idx="4">
                  <c:v>2.894483643361129</c:v>
                </c:pt>
                <c:pt idx="5">
                  <c:v>3.3120113717128641</c:v>
                </c:pt>
                <c:pt idx="6">
                  <c:v>3.1318414011189488</c:v>
                </c:pt>
                <c:pt idx="7">
                  <c:v>4.5611739414898587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677696"/>
        <c:axId val="77888896"/>
      </c:lineChart>
      <c:catAx>
        <c:axId val="77885824"/>
        <c:scaling>
          <c:orientation val="minMax"/>
        </c:scaling>
        <c:delete val="0"/>
        <c:axPos val="b"/>
        <c:majorTickMark val="none"/>
        <c:minorTickMark val="none"/>
        <c:tickLblPos val="nextTo"/>
        <c:crossAx val="77887360"/>
        <c:crosses val="autoZero"/>
        <c:auto val="1"/>
        <c:lblAlgn val="ctr"/>
        <c:lblOffset val="100"/>
        <c:noMultiLvlLbl val="0"/>
      </c:catAx>
      <c:valAx>
        <c:axId val="7788736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7885824"/>
        <c:crosses val="autoZero"/>
        <c:crossBetween val="between"/>
      </c:valAx>
      <c:valAx>
        <c:axId val="7788889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7677696"/>
        <c:crosses val="max"/>
        <c:crossBetween val="between"/>
      </c:valAx>
      <c:catAx>
        <c:axId val="77677696"/>
        <c:scaling>
          <c:orientation val="minMax"/>
        </c:scaling>
        <c:delete val="1"/>
        <c:axPos val="b"/>
        <c:majorTickMark val="out"/>
        <c:minorTickMark val="none"/>
        <c:tickLblPos val="nextTo"/>
        <c:crossAx val="77888896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12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Tank Coating Rejection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Sheet3!$B$7:$B$23</c:f>
              <c:strCache>
                <c:ptCount val="17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Jan  19</c:v>
                </c:pt>
                <c:pt idx="6">
                  <c:v>May  19</c:v>
                </c:pt>
                <c:pt idx="7">
                  <c:v>Jun  19</c:v>
                </c:pt>
                <c:pt idx="8">
                  <c:v>July  19</c:v>
                </c:pt>
                <c:pt idx="9">
                  <c:v>Aug  19</c:v>
                </c:pt>
                <c:pt idx="10">
                  <c:v>Sep  19</c:v>
                </c:pt>
                <c:pt idx="11">
                  <c:v>Oct  19</c:v>
                </c:pt>
                <c:pt idx="12">
                  <c:v>Nov  19</c:v>
                </c:pt>
                <c:pt idx="13">
                  <c:v>Dec  19</c:v>
                </c:pt>
                <c:pt idx="14">
                  <c:v>Jan  20</c:v>
                </c:pt>
                <c:pt idx="15">
                  <c:v>Feb  20</c:v>
                </c:pt>
                <c:pt idx="16">
                  <c:v>June  20</c:v>
                </c:pt>
              </c:strCache>
            </c:strRef>
          </c:cat>
          <c:val>
            <c:numRef>
              <c:f>Sheet3!$C$7:$C$23</c:f>
              <c:numCache>
                <c:formatCode>General</c:formatCode>
                <c:ptCount val="17"/>
                <c:pt idx="0">
                  <c:v>6388</c:v>
                </c:pt>
                <c:pt idx="1">
                  <c:v>12305</c:v>
                </c:pt>
                <c:pt idx="2">
                  <c:v>11940</c:v>
                </c:pt>
                <c:pt idx="3">
                  <c:v>7015</c:v>
                </c:pt>
                <c:pt idx="4">
                  <c:v>10501</c:v>
                </c:pt>
                <c:pt idx="5">
                  <c:v>1221</c:v>
                </c:pt>
                <c:pt idx="6">
                  <c:v>3118</c:v>
                </c:pt>
                <c:pt idx="7">
                  <c:v>7196</c:v>
                </c:pt>
                <c:pt idx="8">
                  <c:v>13978</c:v>
                </c:pt>
                <c:pt idx="9">
                  <c:v>18478</c:v>
                </c:pt>
                <c:pt idx="10">
                  <c:v>20489</c:v>
                </c:pt>
                <c:pt idx="11">
                  <c:v>15412</c:v>
                </c:pt>
                <c:pt idx="12">
                  <c:v>22561</c:v>
                </c:pt>
                <c:pt idx="13">
                  <c:v>20470</c:v>
                </c:pt>
                <c:pt idx="14">
                  <c:v>13279</c:v>
                </c:pt>
                <c:pt idx="15">
                  <c:v>2651</c:v>
                </c:pt>
                <c:pt idx="16">
                  <c:v>6505</c:v>
                </c:pt>
              </c:numCache>
            </c:numRef>
          </c:val>
        </c:ser>
        <c:ser>
          <c:idx val="1"/>
          <c:order val="1"/>
          <c:tx>
            <c:strRef>
              <c:f>Sheet3!$D$6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Sheet3!$B$7:$B$23</c:f>
              <c:strCache>
                <c:ptCount val="17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Jan  19</c:v>
                </c:pt>
                <c:pt idx="6">
                  <c:v>May  19</c:v>
                </c:pt>
                <c:pt idx="7">
                  <c:v>Jun  19</c:v>
                </c:pt>
                <c:pt idx="8">
                  <c:v>July  19</c:v>
                </c:pt>
                <c:pt idx="9">
                  <c:v>Aug  19</c:v>
                </c:pt>
                <c:pt idx="10">
                  <c:v>Sep  19</c:v>
                </c:pt>
                <c:pt idx="11">
                  <c:v>Oct  19</c:v>
                </c:pt>
                <c:pt idx="12">
                  <c:v>Nov  19</c:v>
                </c:pt>
                <c:pt idx="13">
                  <c:v>Dec  19</c:v>
                </c:pt>
                <c:pt idx="14">
                  <c:v>Jan  20</c:v>
                </c:pt>
                <c:pt idx="15">
                  <c:v>Feb  20</c:v>
                </c:pt>
                <c:pt idx="16">
                  <c:v>June  20</c:v>
                </c:pt>
              </c:strCache>
            </c:strRef>
          </c:cat>
          <c:val>
            <c:numRef>
              <c:f>Sheet3!$D$7:$D$23</c:f>
              <c:numCache>
                <c:formatCode>General</c:formatCode>
                <c:ptCount val="17"/>
                <c:pt idx="0">
                  <c:v>5991</c:v>
                </c:pt>
                <c:pt idx="1">
                  <c:v>10853</c:v>
                </c:pt>
                <c:pt idx="2">
                  <c:v>9148</c:v>
                </c:pt>
                <c:pt idx="3">
                  <c:v>5167</c:v>
                </c:pt>
                <c:pt idx="4">
                  <c:v>8227</c:v>
                </c:pt>
                <c:pt idx="5">
                  <c:v>959</c:v>
                </c:pt>
                <c:pt idx="6">
                  <c:v>2720</c:v>
                </c:pt>
                <c:pt idx="7">
                  <c:v>6000</c:v>
                </c:pt>
                <c:pt idx="8">
                  <c:v>12718</c:v>
                </c:pt>
                <c:pt idx="9">
                  <c:v>15926</c:v>
                </c:pt>
                <c:pt idx="10">
                  <c:v>15450</c:v>
                </c:pt>
                <c:pt idx="11">
                  <c:v>11289</c:v>
                </c:pt>
                <c:pt idx="12">
                  <c:v>16160</c:v>
                </c:pt>
                <c:pt idx="13">
                  <c:v>15404</c:v>
                </c:pt>
                <c:pt idx="14">
                  <c:v>11503</c:v>
                </c:pt>
                <c:pt idx="15">
                  <c:v>2518</c:v>
                </c:pt>
                <c:pt idx="16">
                  <c:v>6344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7409280"/>
        <c:axId val="77411072"/>
      </c:barChart>
      <c:lineChart>
        <c:grouping val="standard"/>
        <c:varyColors val="0"/>
        <c:ser>
          <c:idx val="3"/>
          <c:order val="2"/>
          <c:tx>
            <c:strRef>
              <c:f>Sheet3!$F$6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sz="105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Sheet3!$B$7:$B$23</c:f>
              <c:strCache>
                <c:ptCount val="17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Jan  19</c:v>
                </c:pt>
                <c:pt idx="6">
                  <c:v>May  19</c:v>
                </c:pt>
                <c:pt idx="7">
                  <c:v>Jun  19</c:v>
                </c:pt>
                <c:pt idx="8">
                  <c:v>July  19</c:v>
                </c:pt>
                <c:pt idx="9">
                  <c:v>Aug  19</c:v>
                </c:pt>
                <c:pt idx="10">
                  <c:v>Sep  19</c:v>
                </c:pt>
                <c:pt idx="11">
                  <c:v>Oct  19</c:v>
                </c:pt>
                <c:pt idx="12">
                  <c:v>Nov  19</c:v>
                </c:pt>
                <c:pt idx="13">
                  <c:v>Dec  19</c:v>
                </c:pt>
                <c:pt idx="14">
                  <c:v>Jan  20</c:v>
                </c:pt>
                <c:pt idx="15">
                  <c:v>Feb  20</c:v>
                </c:pt>
                <c:pt idx="16">
                  <c:v>June  20</c:v>
                </c:pt>
              </c:strCache>
            </c:strRef>
          </c:cat>
          <c:val>
            <c:numRef>
              <c:f>Sheet3!$F$7:$F$23</c:f>
              <c:numCache>
                <c:formatCode>General</c:formatCode>
                <c:ptCount val="17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</c:numCache>
            </c:numRef>
          </c:val>
          <c:smooth val="0"/>
        </c:ser>
        <c:ser>
          <c:idx val="2"/>
          <c:order val="3"/>
          <c:tx>
            <c:strRef>
              <c:f>Sheet3!$G$6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>
              <c:idx val="1"/>
              <c:layout>
                <c:manualLayout>
                  <c:x val="1.1080330798768629E-2"/>
                  <c:y val="0.10648148148148326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5"/>
              <c:layout>
                <c:manualLayout>
                  <c:x val="-2.0314006203769872E-2"/>
                  <c:y val="6.6919112383679286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6"/>
              <c:layout>
                <c:manualLayout>
                  <c:x val="0"/>
                  <c:y val="4.7619047619047623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05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Sheet3!$B$7:$B$23</c:f>
              <c:strCache>
                <c:ptCount val="17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Jan  19</c:v>
                </c:pt>
                <c:pt idx="6">
                  <c:v>May  19</c:v>
                </c:pt>
                <c:pt idx="7">
                  <c:v>Jun  19</c:v>
                </c:pt>
                <c:pt idx="8">
                  <c:v>July  19</c:v>
                </c:pt>
                <c:pt idx="9">
                  <c:v>Aug  19</c:v>
                </c:pt>
                <c:pt idx="10">
                  <c:v>Sep  19</c:v>
                </c:pt>
                <c:pt idx="11">
                  <c:v>Oct  19</c:v>
                </c:pt>
                <c:pt idx="12">
                  <c:v>Nov  19</c:v>
                </c:pt>
                <c:pt idx="13">
                  <c:v>Dec  19</c:v>
                </c:pt>
                <c:pt idx="14">
                  <c:v>Jan  20</c:v>
                </c:pt>
                <c:pt idx="15">
                  <c:v>Feb  20</c:v>
                </c:pt>
                <c:pt idx="16">
                  <c:v>June  20</c:v>
                </c:pt>
              </c:strCache>
            </c:strRef>
          </c:cat>
          <c:val>
            <c:numRef>
              <c:f>Sheet3!$G$7:$G$23</c:f>
              <c:numCache>
                <c:formatCode>0</c:formatCode>
                <c:ptCount val="17"/>
                <c:pt idx="0">
                  <c:v>4.18</c:v>
                </c:pt>
                <c:pt idx="1">
                  <c:v>11.52</c:v>
                </c:pt>
                <c:pt idx="2">
                  <c:v>23.38</c:v>
                </c:pt>
                <c:pt idx="3">
                  <c:v>26.34</c:v>
                </c:pt>
                <c:pt idx="4">
                  <c:v>21.66</c:v>
                </c:pt>
                <c:pt idx="5">
                  <c:v>21.459999999999987</c:v>
                </c:pt>
                <c:pt idx="6">
                  <c:v>12.76</c:v>
                </c:pt>
                <c:pt idx="7">
                  <c:v>16.62</c:v>
                </c:pt>
                <c:pt idx="8">
                  <c:v>12.88</c:v>
                </c:pt>
                <c:pt idx="9">
                  <c:v>13.81</c:v>
                </c:pt>
                <c:pt idx="10">
                  <c:v>23.23</c:v>
                </c:pt>
                <c:pt idx="11">
                  <c:v>26.751881650661833</c:v>
                </c:pt>
                <c:pt idx="12">
                  <c:v>28.371969327601043</c:v>
                </c:pt>
                <c:pt idx="13">
                  <c:v>24.748412310698583</c:v>
                </c:pt>
                <c:pt idx="14">
                  <c:v>13.374501091949726</c:v>
                </c:pt>
                <c:pt idx="15">
                  <c:v>5.0169747265182645</c:v>
                </c:pt>
                <c:pt idx="16">
                  <c:v>2.475019215987702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422592"/>
        <c:axId val="77412608"/>
      </c:lineChart>
      <c:catAx>
        <c:axId val="77409280"/>
        <c:scaling>
          <c:orientation val="minMax"/>
        </c:scaling>
        <c:delete val="0"/>
        <c:axPos val="b"/>
        <c:majorTickMark val="none"/>
        <c:minorTickMark val="none"/>
        <c:tickLblPos val="nextTo"/>
        <c:crossAx val="77411072"/>
        <c:crosses val="autoZero"/>
        <c:auto val="1"/>
        <c:lblAlgn val="ctr"/>
        <c:lblOffset val="100"/>
        <c:noMultiLvlLbl val="0"/>
      </c:catAx>
      <c:valAx>
        <c:axId val="7741107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7409280"/>
        <c:crosses val="autoZero"/>
        <c:crossBetween val="between"/>
      </c:valAx>
      <c:valAx>
        <c:axId val="7741260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7422592"/>
        <c:crosses val="max"/>
        <c:crossBetween val="between"/>
      </c:valAx>
      <c:catAx>
        <c:axId val="77422592"/>
        <c:scaling>
          <c:orientation val="minMax"/>
        </c:scaling>
        <c:delete val="1"/>
        <c:axPos val="b"/>
        <c:majorTickMark val="out"/>
        <c:minorTickMark val="none"/>
        <c:tickLblPos val="nextTo"/>
        <c:crossAx val="77412608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Tank Coating Rejection FY 2018-19,</a:t>
            </a:r>
            <a:r>
              <a:rPr lang="en-US" baseline="0" dirty="0"/>
              <a:t> 1</a:t>
            </a:r>
            <a:r>
              <a:rPr lang="en-US" dirty="0"/>
              <a:t>9 - 20 &amp; 20-21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txPr>
              <a:bodyPr rot="-5400000" vert="horz"/>
              <a:lstStyle/>
              <a:p>
                <a:pPr>
                  <a:defRPr sz="800" b="1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Sheet3!$B$7:$B$24</c:f>
              <c:strCache>
                <c:ptCount val="18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Jan  19</c:v>
                </c:pt>
                <c:pt idx="6">
                  <c:v>May  19</c:v>
                </c:pt>
                <c:pt idx="7">
                  <c:v>Jun  19</c:v>
                </c:pt>
                <c:pt idx="8">
                  <c:v>July  19</c:v>
                </c:pt>
                <c:pt idx="9">
                  <c:v>Aug  19</c:v>
                </c:pt>
                <c:pt idx="10">
                  <c:v>Sep  19</c:v>
                </c:pt>
                <c:pt idx="11">
                  <c:v>Oct  19</c:v>
                </c:pt>
                <c:pt idx="12">
                  <c:v>Nov  19</c:v>
                </c:pt>
                <c:pt idx="13">
                  <c:v>Dec  19</c:v>
                </c:pt>
                <c:pt idx="14">
                  <c:v>Jan  20</c:v>
                </c:pt>
                <c:pt idx="15">
                  <c:v>Feb  20</c:v>
                </c:pt>
                <c:pt idx="16">
                  <c:v>June  20</c:v>
                </c:pt>
                <c:pt idx="17">
                  <c:v>July  20</c:v>
                </c:pt>
              </c:strCache>
            </c:strRef>
          </c:cat>
          <c:val>
            <c:numRef>
              <c:f>Sheet3!$C$7:$C$24</c:f>
              <c:numCache>
                <c:formatCode>General</c:formatCode>
                <c:ptCount val="18"/>
                <c:pt idx="0">
                  <c:v>6388</c:v>
                </c:pt>
                <c:pt idx="1">
                  <c:v>12305</c:v>
                </c:pt>
                <c:pt idx="2">
                  <c:v>11940</c:v>
                </c:pt>
                <c:pt idx="3">
                  <c:v>7015</c:v>
                </c:pt>
                <c:pt idx="4">
                  <c:v>10501</c:v>
                </c:pt>
                <c:pt idx="5">
                  <c:v>1221</c:v>
                </c:pt>
                <c:pt idx="6">
                  <c:v>3118</c:v>
                </c:pt>
                <c:pt idx="7">
                  <c:v>7196</c:v>
                </c:pt>
                <c:pt idx="8">
                  <c:v>13978</c:v>
                </c:pt>
                <c:pt idx="9">
                  <c:v>18478</c:v>
                </c:pt>
                <c:pt idx="10">
                  <c:v>20489</c:v>
                </c:pt>
                <c:pt idx="11">
                  <c:v>15412</c:v>
                </c:pt>
                <c:pt idx="12">
                  <c:v>22561</c:v>
                </c:pt>
                <c:pt idx="13">
                  <c:v>20470</c:v>
                </c:pt>
                <c:pt idx="14">
                  <c:v>13279</c:v>
                </c:pt>
                <c:pt idx="15">
                  <c:v>2651</c:v>
                </c:pt>
                <c:pt idx="16">
                  <c:v>6505</c:v>
                </c:pt>
                <c:pt idx="17">
                  <c:v>15677</c:v>
                </c:pt>
              </c:numCache>
            </c:numRef>
          </c:val>
        </c:ser>
        <c:ser>
          <c:idx val="1"/>
          <c:order val="1"/>
          <c:tx>
            <c:strRef>
              <c:f>Sheet3!$D$6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dLbl>
              <c:idx val="8"/>
              <c:layout>
                <c:manualLayout>
                  <c:x val="0"/>
                  <c:y val="5.6277056277056266E-2"/>
                </c:manualLayout>
              </c:layout>
              <c:spPr/>
              <c:txPr>
                <a:bodyPr rot="-5400000" vert="horz"/>
                <a:lstStyle/>
                <a:p>
                  <a:pPr>
                    <a:defRPr sz="700"/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Sheet3!$B$7:$B$24</c:f>
              <c:strCache>
                <c:ptCount val="18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Jan  19</c:v>
                </c:pt>
                <c:pt idx="6">
                  <c:v>May  19</c:v>
                </c:pt>
                <c:pt idx="7">
                  <c:v>Jun  19</c:v>
                </c:pt>
                <c:pt idx="8">
                  <c:v>July  19</c:v>
                </c:pt>
                <c:pt idx="9">
                  <c:v>Aug  19</c:v>
                </c:pt>
                <c:pt idx="10">
                  <c:v>Sep  19</c:v>
                </c:pt>
                <c:pt idx="11">
                  <c:v>Oct  19</c:v>
                </c:pt>
                <c:pt idx="12">
                  <c:v>Nov  19</c:v>
                </c:pt>
                <c:pt idx="13">
                  <c:v>Dec  19</c:v>
                </c:pt>
                <c:pt idx="14">
                  <c:v>Jan  20</c:v>
                </c:pt>
                <c:pt idx="15">
                  <c:v>Feb  20</c:v>
                </c:pt>
                <c:pt idx="16">
                  <c:v>June  20</c:v>
                </c:pt>
                <c:pt idx="17">
                  <c:v>July  20</c:v>
                </c:pt>
              </c:strCache>
            </c:strRef>
          </c:cat>
          <c:val>
            <c:numRef>
              <c:f>Sheet3!$D$7:$D$24</c:f>
              <c:numCache>
                <c:formatCode>General</c:formatCode>
                <c:ptCount val="18"/>
                <c:pt idx="0">
                  <c:v>5991</c:v>
                </c:pt>
                <c:pt idx="1">
                  <c:v>10853</c:v>
                </c:pt>
                <c:pt idx="2">
                  <c:v>9148</c:v>
                </c:pt>
                <c:pt idx="3">
                  <c:v>5167</c:v>
                </c:pt>
                <c:pt idx="4">
                  <c:v>8227</c:v>
                </c:pt>
                <c:pt idx="5">
                  <c:v>959</c:v>
                </c:pt>
                <c:pt idx="6">
                  <c:v>2720</c:v>
                </c:pt>
                <c:pt idx="7">
                  <c:v>6000</c:v>
                </c:pt>
                <c:pt idx="8">
                  <c:v>12718</c:v>
                </c:pt>
                <c:pt idx="9">
                  <c:v>15926</c:v>
                </c:pt>
                <c:pt idx="10">
                  <c:v>15450</c:v>
                </c:pt>
                <c:pt idx="11">
                  <c:v>11289</c:v>
                </c:pt>
                <c:pt idx="12">
                  <c:v>16160</c:v>
                </c:pt>
                <c:pt idx="13">
                  <c:v>15404</c:v>
                </c:pt>
                <c:pt idx="14">
                  <c:v>11503</c:v>
                </c:pt>
                <c:pt idx="15">
                  <c:v>2518</c:v>
                </c:pt>
                <c:pt idx="16">
                  <c:v>6344</c:v>
                </c:pt>
                <c:pt idx="17">
                  <c:v>15361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8001664"/>
        <c:axId val="78003200"/>
      </c:barChart>
      <c:lineChart>
        <c:grouping val="standard"/>
        <c:varyColors val="0"/>
        <c:ser>
          <c:idx val="3"/>
          <c:order val="2"/>
          <c:tx>
            <c:strRef>
              <c:f>Sheet3!$F$6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>
              <c:idx val="8"/>
              <c:layout>
                <c:manualLayout>
                  <c:x val="0"/>
                  <c:y val="0.1168831168831168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05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Sheet3!$B$7:$B$24</c:f>
              <c:strCache>
                <c:ptCount val="18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Jan  19</c:v>
                </c:pt>
                <c:pt idx="6">
                  <c:v>May  19</c:v>
                </c:pt>
                <c:pt idx="7">
                  <c:v>Jun  19</c:v>
                </c:pt>
                <c:pt idx="8">
                  <c:v>July  19</c:v>
                </c:pt>
                <c:pt idx="9">
                  <c:v>Aug  19</c:v>
                </c:pt>
                <c:pt idx="10">
                  <c:v>Sep  19</c:v>
                </c:pt>
                <c:pt idx="11">
                  <c:v>Oct  19</c:v>
                </c:pt>
                <c:pt idx="12">
                  <c:v>Nov  19</c:v>
                </c:pt>
                <c:pt idx="13">
                  <c:v>Dec  19</c:v>
                </c:pt>
                <c:pt idx="14">
                  <c:v>Jan  20</c:v>
                </c:pt>
                <c:pt idx="15">
                  <c:v>Feb  20</c:v>
                </c:pt>
                <c:pt idx="16">
                  <c:v>June  20</c:v>
                </c:pt>
                <c:pt idx="17">
                  <c:v>July  20</c:v>
                </c:pt>
              </c:strCache>
            </c:strRef>
          </c:cat>
          <c:val>
            <c:numRef>
              <c:f>Sheet3!$F$7:$F$24</c:f>
              <c:numCache>
                <c:formatCode>General</c:formatCode>
                <c:ptCount val="1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</c:numCache>
            </c:numRef>
          </c:val>
          <c:smooth val="0"/>
        </c:ser>
        <c:ser>
          <c:idx val="2"/>
          <c:order val="3"/>
          <c:tx>
            <c:strRef>
              <c:f>Sheet3!$G$6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>
              <c:idx val="1"/>
              <c:layout>
                <c:manualLayout>
                  <c:x val="1.1080330798768632E-2"/>
                  <c:y val="0.10648148148148327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5"/>
              <c:layout>
                <c:manualLayout>
                  <c:x val="-2.0313939797741789E-2"/>
                  <c:y val="9.7222222222222307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6"/>
              <c:layout>
                <c:manualLayout>
                  <c:x val="0"/>
                  <c:y val="4.7619047619047623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05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Sheet3!$B$7:$B$24</c:f>
              <c:strCache>
                <c:ptCount val="18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Jan  19</c:v>
                </c:pt>
                <c:pt idx="6">
                  <c:v>May  19</c:v>
                </c:pt>
                <c:pt idx="7">
                  <c:v>Jun  19</c:v>
                </c:pt>
                <c:pt idx="8">
                  <c:v>July  19</c:v>
                </c:pt>
                <c:pt idx="9">
                  <c:v>Aug  19</c:v>
                </c:pt>
                <c:pt idx="10">
                  <c:v>Sep  19</c:v>
                </c:pt>
                <c:pt idx="11">
                  <c:v>Oct  19</c:v>
                </c:pt>
                <c:pt idx="12">
                  <c:v>Nov  19</c:v>
                </c:pt>
                <c:pt idx="13">
                  <c:v>Dec  19</c:v>
                </c:pt>
                <c:pt idx="14">
                  <c:v>Jan  20</c:v>
                </c:pt>
                <c:pt idx="15">
                  <c:v>Feb  20</c:v>
                </c:pt>
                <c:pt idx="16">
                  <c:v>June  20</c:v>
                </c:pt>
                <c:pt idx="17">
                  <c:v>July  20</c:v>
                </c:pt>
              </c:strCache>
            </c:strRef>
          </c:cat>
          <c:val>
            <c:numRef>
              <c:f>Sheet3!$G$7:$G$24</c:f>
              <c:numCache>
                <c:formatCode>0</c:formatCode>
                <c:ptCount val="18"/>
                <c:pt idx="0">
                  <c:v>4.18</c:v>
                </c:pt>
                <c:pt idx="1">
                  <c:v>11.52</c:v>
                </c:pt>
                <c:pt idx="2">
                  <c:v>23.38</c:v>
                </c:pt>
                <c:pt idx="3">
                  <c:v>26.34</c:v>
                </c:pt>
                <c:pt idx="4">
                  <c:v>21.66</c:v>
                </c:pt>
                <c:pt idx="5">
                  <c:v>21.459999999999987</c:v>
                </c:pt>
                <c:pt idx="6">
                  <c:v>12.76</c:v>
                </c:pt>
                <c:pt idx="7">
                  <c:v>16.62</c:v>
                </c:pt>
                <c:pt idx="8">
                  <c:v>12.88</c:v>
                </c:pt>
                <c:pt idx="9">
                  <c:v>13.81</c:v>
                </c:pt>
                <c:pt idx="10">
                  <c:v>23.23</c:v>
                </c:pt>
                <c:pt idx="11">
                  <c:v>26.751881650661833</c:v>
                </c:pt>
                <c:pt idx="12">
                  <c:v>28.371969327601015</c:v>
                </c:pt>
                <c:pt idx="13">
                  <c:v>24.748412310698583</c:v>
                </c:pt>
                <c:pt idx="14">
                  <c:v>13.374501091949726</c:v>
                </c:pt>
                <c:pt idx="15">
                  <c:v>5.0169747265182645</c:v>
                </c:pt>
                <c:pt idx="16">
                  <c:v>2.475019215987702</c:v>
                </c:pt>
                <c:pt idx="17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031104"/>
        <c:axId val="78029568"/>
      </c:lineChart>
      <c:catAx>
        <c:axId val="78001664"/>
        <c:scaling>
          <c:orientation val="minMax"/>
        </c:scaling>
        <c:delete val="0"/>
        <c:axPos val="b"/>
        <c:majorTickMark val="none"/>
        <c:minorTickMark val="none"/>
        <c:tickLblPos val="nextTo"/>
        <c:crossAx val="78003200"/>
        <c:crosses val="autoZero"/>
        <c:auto val="1"/>
        <c:lblAlgn val="ctr"/>
        <c:lblOffset val="100"/>
        <c:noMultiLvlLbl val="0"/>
      </c:catAx>
      <c:valAx>
        <c:axId val="7800320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8001664"/>
        <c:crosses val="autoZero"/>
        <c:crossBetween val="between"/>
      </c:valAx>
      <c:valAx>
        <c:axId val="780295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8031104"/>
        <c:crosses val="max"/>
        <c:crossBetween val="between"/>
      </c:valAx>
      <c:catAx>
        <c:axId val="78031104"/>
        <c:scaling>
          <c:orientation val="minMax"/>
        </c:scaling>
        <c:delete val="1"/>
        <c:axPos val="b"/>
        <c:majorTickMark val="out"/>
        <c:minorTickMark val="none"/>
        <c:tickLblPos val="nextTo"/>
        <c:crossAx val="78029568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 smtClean="0"/>
              <a:t>Tank Leakage before Coating for FY 2018-19 &amp; 2019-20</a:t>
            </a:r>
            <a:endParaRPr lang="en-US" sz="1800" b="1" i="0" baseline="0" dirty="0"/>
          </a:p>
        </c:rich>
      </c:tx>
      <c:layout>
        <c:manualLayout>
          <c:xMode val="edge"/>
          <c:yMode val="edge"/>
          <c:x val="0.15985666254528141"/>
          <c:y val="2.314814814814814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173872133907791E-2"/>
          <c:y val="0.17661762997240091"/>
          <c:w val="0.88043765166146659"/>
          <c:h val="0.594153364122631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'Tank Leakage'!$C$8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'Tank Leakage'!$B$12:$B$30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'Tank Leakage'!$C$12:$C$30</c:f>
              <c:numCache>
                <c:formatCode>General</c:formatCode>
                <c:ptCount val="19"/>
                <c:pt idx="0">
                  <c:v>9314</c:v>
                </c:pt>
                <c:pt idx="1">
                  <c:v>8828</c:v>
                </c:pt>
                <c:pt idx="2">
                  <c:v>3663</c:v>
                </c:pt>
                <c:pt idx="3">
                  <c:v>6165</c:v>
                </c:pt>
                <c:pt idx="4">
                  <c:v>12564</c:v>
                </c:pt>
                <c:pt idx="5">
                  <c:v>18264</c:v>
                </c:pt>
                <c:pt idx="6">
                  <c:v>17899</c:v>
                </c:pt>
                <c:pt idx="7">
                  <c:v>13030</c:v>
                </c:pt>
                <c:pt idx="8">
                  <c:v>18885</c:v>
                </c:pt>
                <c:pt idx="9">
                  <c:v>17356</c:v>
                </c:pt>
                <c:pt idx="10">
                  <c:v>6610</c:v>
                </c:pt>
                <c:pt idx="11">
                  <c:v>2240</c:v>
                </c:pt>
                <c:pt idx="12">
                  <c:v>6283</c:v>
                </c:pt>
                <c:pt idx="13">
                  <c:v>16966</c:v>
                </c:pt>
                <c:pt idx="14">
                  <c:v>18736</c:v>
                </c:pt>
                <c:pt idx="15">
                  <c:v>22685</c:v>
                </c:pt>
                <c:pt idx="16">
                  <c:v>27539</c:v>
                </c:pt>
                <c:pt idx="17">
                  <c:v>20426</c:v>
                </c:pt>
                <c:pt idx="18">
                  <c:v>27586</c:v>
                </c:pt>
              </c:numCache>
            </c:numRef>
          </c:val>
        </c:ser>
        <c:ser>
          <c:idx val="1"/>
          <c:order val="1"/>
          <c:tx>
            <c:strRef>
              <c:f>'Tank Leakage'!$D$8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'Tank Leakage'!$B$12:$B$30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'Tank Leakage'!$D$12:$D$30</c:f>
              <c:numCache>
                <c:formatCode>General</c:formatCode>
                <c:ptCount val="19"/>
                <c:pt idx="0">
                  <c:v>6760</c:v>
                </c:pt>
                <c:pt idx="1">
                  <c:v>7596</c:v>
                </c:pt>
                <c:pt idx="2">
                  <c:v>3499</c:v>
                </c:pt>
                <c:pt idx="3">
                  <c:v>5525</c:v>
                </c:pt>
                <c:pt idx="4">
                  <c:v>11151</c:v>
                </c:pt>
                <c:pt idx="5">
                  <c:v>16586</c:v>
                </c:pt>
                <c:pt idx="6">
                  <c:v>15905</c:v>
                </c:pt>
                <c:pt idx="7">
                  <c:v>11747</c:v>
                </c:pt>
                <c:pt idx="8">
                  <c:v>17267</c:v>
                </c:pt>
                <c:pt idx="9">
                  <c:v>16804</c:v>
                </c:pt>
                <c:pt idx="10">
                  <c:v>6445</c:v>
                </c:pt>
                <c:pt idx="11">
                  <c:v>2213</c:v>
                </c:pt>
                <c:pt idx="12">
                  <c:v>6165</c:v>
                </c:pt>
                <c:pt idx="13">
                  <c:v>6165</c:v>
                </c:pt>
                <c:pt idx="14">
                  <c:v>18210</c:v>
                </c:pt>
                <c:pt idx="15">
                  <c:v>22010</c:v>
                </c:pt>
                <c:pt idx="16">
                  <c:v>26542</c:v>
                </c:pt>
                <c:pt idx="17">
                  <c:v>19309</c:v>
                </c:pt>
                <c:pt idx="18">
                  <c:v>25449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8060160"/>
        <c:axId val="78078336"/>
      </c:barChart>
      <c:lineChart>
        <c:grouping val="standard"/>
        <c:varyColors val="0"/>
        <c:ser>
          <c:idx val="3"/>
          <c:order val="2"/>
          <c:tx>
            <c:strRef>
              <c:f>'Tank Leakage'!$F$8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'Tank Leakage'!$B$12:$B$27</c:f>
              <c:strCache>
                <c:ptCount val="16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20</c:v>
                </c:pt>
              </c:strCache>
            </c:strRef>
          </c:cat>
          <c:val>
            <c:numRef>
              <c:f>'Tank Leakage'!$F$12:$F$30</c:f>
              <c:numCache>
                <c:formatCode>General</c:formatCode>
                <c:ptCount val="19"/>
                <c:pt idx="0">
                  <c:v>6</c:v>
                </c:pt>
                <c:pt idx="1">
                  <c:v>6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'Tank Leakage'!$G$8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'Tank Leakage'!$B$12:$B$30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'Tank Leakage'!$G$12:$G$30</c:f>
              <c:numCache>
                <c:formatCode>0</c:formatCode>
                <c:ptCount val="19"/>
                <c:pt idx="0">
                  <c:v>27.421086536396789</c:v>
                </c:pt>
                <c:pt idx="1">
                  <c:v>13.955595831445503</c:v>
                </c:pt>
                <c:pt idx="2">
                  <c:v>4.4772044772044772</c:v>
                </c:pt>
                <c:pt idx="3">
                  <c:v>10.381184103811842</c:v>
                </c:pt>
                <c:pt idx="4">
                  <c:v>11.246418338108882</c:v>
                </c:pt>
                <c:pt idx="5">
                  <c:v>9.1874726237406925</c:v>
                </c:pt>
                <c:pt idx="6">
                  <c:v>11.140287166880798</c:v>
                </c:pt>
                <c:pt idx="7">
                  <c:v>9.8465080583269984</c:v>
                </c:pt>
                <c:pt idx="8">
                  <c:v>8.5676462801165005</c:v>
                </c:pt>
                <c:pt idx="9">
                  <c:v>3.1804563263424792</c:v>
                </c:pt>
                <c:pt idx="10">
                  <c:v>2.4962178517397877</c:v>
                </c:pt>
                <c:pt idx="11">
                  <c:v>1.205357142857143</c:v>
                </c:pt>
                <c:pt idx="12">
                  <c:v>1.878083717969123</c:v>
                </c:pt>
                <c:pt idx="13">
                  <c:v>4.0551691618531471</c:v>
                </c:pt>
                <c:pt idx="14">
                  <c:v>2.8</c:v>
                </c:pt>
                <c:pt idx="15">
                  <c:v>2.98</c:v>
                </c:pt>
                <c:pt idx="16">
                  <c:v>3.62</c:v>
                </c:pt>
                <c:pt idx="17">
                  <c:v>5.4700000000000024</c:v>
                </c:pt>
                <c:pt idx="18">
                  <c:v>7.75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081408"/>
        <c:axId val="78079872"/>
      </c:lineChart>
      <c:catAx>
        <c:axId val="78060160"/>
        <c:scaling>
          <c:orientation val="minMax"/>
        </c:scaling>
        <c:delete val="0"/>
        <c:axPos val="b"/>
        <c:majorTickMark val="none"/>
        <c:minorTickMark val="none"/>
        <c:tickLblPos val="nextTo"/>
        <c:crossAx val="78078336"/>
        <c:crosses val="autoZero"/>
        <c:auto val="1"/>
        <c:lblAlgn val="ctr"/>
        <c:lblOffset val="100"/>
        <c:noMultiLvlLbl val="0"/>
      </c:catAx>
      <c:valAx>
        <c:axId val="780783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8060160"/>
        <c:crosses val="autoZero"/>
        <c:crossBetween val="between"/>
      </c:valAx>
      <c:valAx>
        <c:axId val="780798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8081408"/>
        <c:crosses val="max"/>
        <c:crossBetween val="between"/>
      </c:valAx>
      <c:catAx>
        <c:axId val="78081408"/>
        <c:scaling>
          <c:orientation val="minMax"/>
        </c:scaling>
        <c:delete val="1"/>
        <c:axPos val="b"/>
        <c:majorTickMark val="out"/>
        <c:minorTickMark val="none"/>
        <c:tickLblPos val="nextTo"/>
        <c:crossAx val="7807987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 dirty="0"/>
              <a:t>Tank Leakage Before Coating FY 2021 -21</a:t>
            </a:r>
          </a:p>
        </c:rich>
      </c:tx>
      <c:layout>
        <c:manualLayout>
          <c:xMode val="edge"/>
          <c:yMode val="edge"/>
          <c:x val="0.26485644886494453"/>
          <c:y val="1.984126984126984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'Tank Leakage Before'!$C$8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'Tank Leakage Before'!$B$34:$B$41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'Tank Leakage Before'!$C$34:$C$41</c:f>
              <c:numCache>
                <c:formatCode>General</c:formatCode>
                <c:ptCount val="8"/>
                <c:pt idx="0">
                  <c:v>5835</c:v>
                </c:pt>
                <c:pt idx="1">
                  <c:v>2044</c:v>
                </c:pt>
                <c:pt idx="2">
                  <c:v>8385</c:v>
                </c:pt>
                <c:pt idx="3">
                  <c:v>20059</c:v>
                </c:pt>
                <c:pt idx="4">
                  <c:v>24783</c:v>
                </c:pt>
                <c:pt idx="5">
                  <c:v>23027</c:v>
                </c:pt>
                <c:pt idx="6">
                  <c:v>15989</c:v>
                </c:pt>
                <c:pt idx="7">
                  <c:v>11151</c:v>
                </c:pt>
              </c:numCache>
            </c:numRef>
          </c:val>
        </c:ser>
        <c:ser>
          <c:idx val="1"/>
          <c:order val="1"/>
          <c:tx>
            <c:strRef>
              <c:f>'Tank Leakage Before'!$D$8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'Tank Leakage Before'!$B$34:$B$41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'Tank Leakage Before'!$D$34:$D$41</c:f>
              <c:numCache>
                <c:formatCode>General</c:formatCode>
                <c:ptCount val="8"/>
                <c:pt idx="0">
                  <c:v>5794</c:v>
                </c:pt>
                <c:pt idx="1">
                  <c:v>2040</c:v>
                </c:pt>
                <c:pt idx="2">
                  <c:v>8252</c:v>
                </c:pt>
                <c:pt idx="3">
                  <c:v>19884</c:v>
                </c:pt>
                <c:pt idx="4">
                  <c:v>24576</c:v>
                </c:pt>
                <c:pt idx="5">
                  <c:v>22642</c:v>
                </c:pt>
                <c:pt idx="6">
                  <c:v>15656</c:v>
                </c:pt>
                <c:pt idx="7">
                  <c:v>11040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8480512"/>
        <c:axId val="78482048"/>
      </c:barChart>
      <c:lineChart>
        <c:grouping val="standard"/>
        <c:varyColors val="0"/>
        <c:ser>
          <c:idx val="3"/>
          <c:order val="2"/>
          <c:tx>
            <c:strRef>
              <c:f>'Tank Leakage Before'!$F$8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'Tank Leakage Before'!$B$34:$B$40</c:f>
              <c:numCache>
                <c:formatCode>mmm-yy</c:formatCode>
                <c:ptCount val="7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</c:numCache>
            </c:numRef>
          </c:cat>
          <c:val>
            <c:numRef>
              <c:f>'Tank Leakage Before'!$F$34:$F$41</c:f>
              <c:numCache>
                <c:formatCode>General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'Tank Leakage Before'!$G$8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'Tank Leakage Before'!$B$34:$B$40</c:f>
              <c:numCache>
                <c:formatCode>mmm-yy</c:formatCode>
                <c:ptCount val="7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</c:numCache>
            </c:numRef>
          </c:cat>
          <c:val>
            <c:numRef>
              <c:f>'Tank Leakage Before'!$G$34:$G$41</c:f>
              <c:numCache>
                <c:formatCode>0.00</c:formatCode>
                <c:ptCount val="8"/>
                <c:pt idx="0">
                  <c:v>0.70265638389031704</c:v>
                </c:pt>
                <c:pt idx="1">
                  <c:v>0.19569471624266144</c:v>
                </c:pt>
                <c:pt idx="2">
                  <c:v>1.5861657722122839</c:v>
                </c:pt>
                <c:pt idx="3">
                  <c:v>0.87242634229024385</c:v>
                </c:pt>
                <c:pt idx="4">
                  <c:v>0.83524996973732002</c:v>
                </c:pt>
                <c:pt idx="5">
                  <c:v>1.6719503191905156</c:v>
                </c:pt>
                <c:pt idx="6">
                  <c:v>2.0826818437675905</c:v>
                </c:pt>
                <c:pt idx="7">
                  <c:v>0.99542641915523267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489472"/>
        <c:axId val="78487936"/>
      </c:lineChart>
      <c:dateAx>
        <c:axId val="78480512"/>
        <c:scaling>
          <c:orientation val="minMax"/>
        </c:scaling>
        <c:delete val="0"/>
        <c:axPos val="b"/>
        <c:numFmt formatCode="mmm-yy" sourceLinked="1"/>
        <c:majorTickMark val="none"/>
        <c:minorTickMark val="none"/>
        <c:tickLblPos val="nextTo"/>
        <c:crossAx val="78482048"/>
        <c:crosses val="autoZero"/>
        <c:auto val="1"/>
        <c:lblOffset val="100"/>
        <c:baseTimeUnit val="months"/>
      </c:dateAx>
      <c:valAx>
        <c:axId val="7848204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8480512"/>
        <c:crosses val="autoZero"/>
        <c:crossBetween val="between"/>
      </c:valAx>
      <c:valAx>
        <c:axId val="784879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8489472"/>
        <c:crosses val="max"/>
        <c:crossBetween val="between"/>
      </c:valAx>
      <c:dateAx>
        <c:axId val="78489472"/>
        <c:scaling>
          <c:orientation val="minMax"/>
        </c:scaling>
        <c:delete val="1"/>
        <c:axPos val="b"/>
        <c:numFmt formatCode="mmm-yy" sourceLinked="1"/>
        <c:majorTickMark val="out"/>
        <c:minorTickMark val="none"/>
        <c:tickLblPos val="nextTo"/>
        <c:crossAx val="78487936"/>
        <c:crosses val="autoZero"/>
        <c:auto val="1"/>
        <c:lblOffset val="100"/>
        <c:baseTimeUnit val="months"/>
      </c:date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12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PDI Quality Index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Sheet14!$K$14</c:f>
              <c:strCache>
                <c:ptCount val="1"/>
                <c:pt idx="0">
                  <c:v>Lot Inspected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Sheet14!$J$15:$J$23</c:f>
              <c:strCache>
                <c:ptCount val="9"/>
                <c:pt idx="0">
                  <c:v>July 19</c:v>
                </c:pt>
                <c:pt idx="1">
                  <c:v>Aug 19</c:v>
                </c:pt>
                <c:pt idx="2">
                  <c:v>Sep 19</c:v>
                </c:pt>
                <c:pt idx="3">
                  <c:v>Oct 19</c:v>
                </c:pt>
                <c:pt idx="4">
                  <c:v>Nov 19</c:v>
                </c:pt>
                <c:pt idx="5">
                  <c:v>Dec 19</c:v>
                </c:pt>
                <c:pt idx="6">
                  <c:v>Jan 20</c:v>
                </c:pt>
                <c:pt idx="7">
                  <c:v>Feb 20</c:v>
                </c:pt>
                <c:pt idx="8">
                  <c:v>June 20</c:v>
                </c:pt>
              </c:strCache>
            </c:strRef>
          </c:cat>
          <c:val>
            <c:numRef>
              <c:f>Sheet14!$K$15:$K$23</c:f>
              <c:numCache>
                <c:formatCode>General</c:formatCode>
                <c:ptCount val="9"/>
                <c:pt idx="0">
                  <c:v>52</c:v>
                </c:pt>
                <c:pt idx="1">
                  <c:v>47</c:v>
                </c:pt>
                <c:pt idx="2">
                  <c:v>42</c:v>
                </c:pt>
                <c:pt idx="3">
                  <c:v>43</c:v>
                </c:pt>
                <c:pt idx="4">
                  <c:v>83</c:v>
                </c:pt>
                <c:pt idx="5">
                  <c:v>99</c:v>
                </c:pt>
                <c:pt idx="6">
                  <c:v>93</c:v>
                </c:pt>
                <c:pt idx="7">
                  <c:v>28</c:v>
                </c:pt>
                <c:pt idx="8">
                  <c:v>41</c:v>
                </c:pt>
              </c:numCache>
            </c:numRef>
          </c:val>
        </c:ser>
        <c:ser>
          <c:idx val="1"/>
          <c:order val="1"/>
          <c:tx>
            <c:strRef>
              <c:f>Sheet14!$L$14</c:f>
              <c:strCache>
                <c:ptCount val="1"/>
                <c:pt idx="0">
                  <c:v>Lot Accepted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Sheet14!$J$15:$J$23</c:f>
              <c:strCache>
                <c:ptCount val="9"/>
                <c:pt idx="0">
                  <c:v>July 19</c:v>
                </c:pt>
                <c:pt idx="1">
                  <c:v>Aug 19</c:v>
                </c:pt>
                <c:pt idx="2">
                  <c:v>Sep 19</c:v>
                </c:pt>
                <c:pt idx="3">
                  <c:v>Oct 19</c:v>
                </c:pt>
                <c:pt idx="4">
                  <c:v>Nov 19</c:v>
                </c:pt>
                <c:pt idx="5">
                  <c:v>Dec 19</c:v>
                </c:pt>
                <c:pt idx="6">
                  <c:v>Jan 20</c:v>
                </c:pt>
                <c:pt idx="7">
                  <c:v>Feb 20</c:v>
                </c:pt>
                <c:pt idx="8">
                  <c:v>June 20</c:v>
                </c:pt>
              </c:strCache>
            </c:strRef>
          </c:cat>
          <c:val>
            <c:numRef>
              <c:f>Sheet14!$L$15:$L$23</c:f>
              <c:numCache>
                <c:formatCode>General</c:formatCode>
                <c:ptCount val="9"/>
                <c:pt idx="0">
                  <c:v>49</c:v>
                </c:pt>
                <c:pt idx="1">
                  <c:v>45</c:v>
                </c:pt>
                <c:pt idx="2">
                  <c:v>42</c:v>
                </c:pt>
                <c:pt idx="3">
                  <c:v>41</c:v>
                </c:pt>
                <c:pt idx="4">
                  <c:v>79</c:v>
                </c:pt>
                <c:pt idx="5">
                  <c:v>96</c:v>
                </c:pt>
                <c:pt idx="6">
                  <c:v>89</c:v>
                </c:pt>
                <c:pt idx="7">
                  <c:v>28</c:v>
                </c:pt>
                <c:pt idx="8">
                  <c:v>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8290304"/>
        <c:axId val="78300288"/>
      </c:barChart>
      <c:lineChart>
        <c:grouping val="standard"/>
        <c:varyColors val="0"/>
        <c:ser>
          <c:idx val="3"/>
          <c:order val="2"/>
          <c:tx>
            <c:strRef>
              <c:f>Sheet14!$N$14</c:f>
              <c:strCache>
                <c:ptCount val="1"/>
                <c:pt idx="0">
                  <c:v>Rejection%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</c:marker>
          <c:dLbls>
            <c:dLbl>
              <c:idx val="4"/>
              <c:layout>
                <c:manualLayout>
                  <c:x val="-2.5525525525525602E-2"/>
                  <c:y val="9.77011494252873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Sheet14!$J$15:$J$23</c:f>
              <c:strCache>
                <c:ptCount val="9"/>
                <c:pt idx="0">
                  <c:v>July 19</c:v>
                </c:pt>
                <c:pt idx="1">
                  <c:v>Aug 19</c:v>
                </c:pt>
                <c:pt idx="2">
                  <c:v>Sep 19</c:v>
                </c:pt>
                <c:pt idx="3">
                  <c:v>Oct 19</c:v>
                </c:pt>
                <c:pt idx="4">
                  <c:v>Nov 19</c:v>
                </c:pt>
                <c:pt idx="5">
                  <c:v>Dec 19</c:v>
                </c:pt>
                <c:pt idx="6">
                  <c:v>Jan 20</c:v>
                </c:pt>
                <c:pt idx="7">
                  <c:v>Feb 20</c:v>
                </c:pt>
                <c:pt idx="8">
                  <c:v>June 20</c:v>
                </c:pt>
              </c:strCache>
            </c:strRef>
          </c:cat>
          <c:val>
            <c:numRef>
              <c:f>Sheet14!$N$15:$N$23</c:f>
              <c:numCache>
                <c:formatCode>0.0</c:formatCode>
                <c:ptCount val="9"/>
                <c:pt idx="0">
                  <c:v>5.7692307692307692</c:v>
                </c:pt>
                <c:pt idx="1">
                  <c:v>4.2553191489361701</c:v>
                </c:pt>
                <c:pt idx="2">
                  <c:v>0</c:v>
                </c:pt>
                <c:pt idx="3">
                  <c:v>4.6511627906976933</c:v>
                </c:pt>
                <c:pt idx="4">
                  <c:v>4.8192771084337434</c:v>
                </c:pt>
                <c:pt idx="5">
                  <c:v>3.0303030303030303</c:v>
                </c:pt>
                <c:pt idx="6">
                  <c:v>4.3010752688171845</c:v>
                </c:pt>
                <c:pt idx="7">
                  <c:v>0</c:v>
                </c:pt>
                <c:pt idx="8">
                  <c:v>4.8780487804878847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311808"/>
        <c:axId val="78301824"/>
      </c:lineChart>
      <c:catAx>
        <c:axId val="78290304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crossAx val="78300288"/>
        <c:crosses val="autoZero"/>
        <c:auto val="1"/>
        <c:lblAlgn val="ctr"/>
        <c:lblOffset val="100"/>
        <c:noMultiLvlLbl val="0"/>
      </c:catAx>
      <c:valAx>
        <c:axId val="783002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8290304"/>
        <c:crosses val="autoZero"/>
        <c:crossBetween val="between"/>
      </c:valAx>
      <c:valAx>
        <c:axId val="78301824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crossAx val="78311808"/>
        <c:crosses val="max"/>
        <c:crossBetween val="between"/>
      </c:valAx>
      <c:catAx>
        <c:axId val="78311808"/>
        <c:scaling>
          <c:orientation val="minMax"/>
        </c:scaling>
        <c:delete val="1"/>
        <c:axPos val="b"/>
        <c:numFmt formatCode="@" sourceLinked="1"/>
        <c:majorTickMark val="out"/>
        <c:minorTickMark val="none"/>
        <c:tickLblPos val="nextTo"/>
        <c:crossAx val="78301824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5214080"/>
        <c:axId val="35215616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587200"/>
        <c:axId val="35252096"/>
      </c:lineChart>
      <c:catAx>
        <c:axId val="35214080"/>
        <c:scaling>
          <c:orientation val="minMax"/>
        </c:scaling>
        <c:delete val="0"/>
        <c:axPos val="b"/>
        <c:majorTickMark val="none"/>
        <c:minorTickMark val="none"/>
        <c:tickLblPos val="nextTo"/>
        <c:crossAx val="35215616"/>
        <c:crosses val="autoZero"/>
        <c:auto val="1"/>
        <c:lblAlgn val="ctr"/>
        <c:lblOffset val="100"/>
        <c:noMultiLvlLbl val="0"/>
      </c:catAx>
      <c:valAx>
        <c:axId val="3521561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35214080"/>
        <c:crosses val="autoZero"/>
        <c:crossBetween val="between"/>
      </c:valAx>
      <c:valAx>
        <c:axId val="3525209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35587200"/>
        <c:crosses val="max"/>
        <c:crossBetween val="between"/>
      </c:valAx>
      <c:catAx>
        <c:axId val="35587200"/>
        <c:scaling>
          <c:orientation val="minMax"/>
        </c:scaling>
        <c:delete val="1"/>
        <c:axPos val="b"/>
        <c:majorTickMark val="out"/>
        <c:minorTickMark val="none"/>
        <c:tickLblPos val="nextTo"/>
        <c:crossAx val="35252096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400" dirty="0"/>
              <a:t>Tank</a:t>
            </a:r>
            <a:r>
              <a:rPr lang="en-US" sz="1400" baseline="0" dirty="0"/>
              <a:t> Leakage after Coating for FY 2018-19 &amp; 2019-20</a:t>
            </a:r>
            <a:endParaRPr lang="en-US" sz="140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'Tank Leakage After'!$C$5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'Tank Leakage After'!$B$9:$B$27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20</c:v>
                </c:pt>
                <c:pt idx="15">
                  <c:v>Sep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'Tank Leakage After'!$C$9:$C$27</c:f>
              <c:numCache>
                <c:formatCode>General</c:formatCode>
                <c:ptCount val="19"/>
                <c:pt idx="0">
                  <c:v>7440</c:v>
                </c:pt>
                <c:pt idx="1">
                  <c:v>10511</c:v>
                </c:pt>
                <c:pt idx="2">
                  <c:v>3034</c:v>
                </c:pt>
                <c:pt idx="3">
                  <c:v>5267</c:v>
                </c:pt>
                <c:pt idx="4">
                  <c:v>11822</c:v>
                </c:pt>
                <c:pt idx="5">
                  <c:v>15901</c:v>
                </c:pt>
                <c:pt idx="6">
                  <c:v>14302</c:v>
                </c:pt>
                <c:pt idx="7">
                  <c:v>11347</c:v>
                </c:pt>
                <c:pt idx="8">
                  <c:v>14888</c:v>
                </c:pt>
                <c:pt idx="9">
                  <c:v>17104</c:v>
                </c:pt>
                <c:pt idx="10">
                  <c:v>10762</c:v>
                </c:pt>
                <c:pt idx="11">
                  <c:v>646</c:v>
                </c:pt>
                <c:pt idx="12">
                  <c:v>6463</c:v>
                </c:pt>
                <c:pt idx="13">
                  <c:v>16195</c:v>
                </c:pt>
                <c:pt idx="14">
                  <c:v>19456</c:v>
                </c:pt>
                <c:pt idx="15">
                  <c:v>23622</c:v>
                </c:pt>
                <c:pt idx="16">
                  <c:v>26828</c:v>
                </c:pt>
                <c:pt idx="17">
                  <c:v>20591</c:v>
                </c:pt>
                <c:pt idx="18">
                  <c:v>23510</c:v>
                </c:pt>
              </c:numCache>
            </c:numRef>
          </c:val>
        </c:ser>
        <c:ser>
          <c:idx val="1"/>
          <c:order val="1"/>
          <c:tx>
            <c:strRef>
              <c:f>'Tank Leakage After'!$D$5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'Tank Leakage After'!$B$9:$B$27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20</c:v>
                </c:pt>
                <c:pt idx="15">
                  <c:v>Sep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'Tank Leakage After'!$D$9:$D$27</c:f>
              <c:numCache>
                <c:formatCode>General</c:formatCode>
                <c:ptCount val="19"/>
                <c:pt idx="0">
                  <c:v>7386</c:v>
                </c:pt>
                <c:pt idx="1">
                  <c:v>10342</c:v>
                </c:pt>
                <c:pt idx="2">
                  <c:v>2956</c:v>
                </c:pt>
                <c:pt idx="3">
                  <c:v>5168</c:v>
                </c:pt>
                <c:pt idx="4">
                  <c:v>11482</c:v>
                </c:pt>
                <c:pt idx="5">
                  <c:v>15703</c:v>
                </c:pt>
                <c:pt idx="6">
                  <c:v>14183</c:v>
                </c:pt>
                <c:pt idx="7">
                  <c:v>11275</c:v>
                </c:pt>
                <c:pt idx="8">
                  <c:v>14730</c:v>
                </c:pt>
                <c:pt idx="9">
                  <c:v>16908</c:v>
                </c:pt>
                <c:pt idx="10">
                  <c:v>10563</c:v>
                </c:pt>
                <c:pt idx="11">
                  <c:v>633</c:v>
                </c:pt>
                <c:pt idx="12">
                  <c:v>6414</c:v>
                </c:pt>
                <c:pt idx="13">
                  <c:v>16013</c:v>
                </c:pt>
                <c:pt idx="14">
                  <c:v>19020</c:v>
                </c:pt>
                <c:pt idx="15">
                  <c:v>23276</c:v>
                </c:pt>
                <c:pt idx="16">
                  <c:v>26490</c:v>
                </c:pt>
                <c:pt idx="17">
                  <c:v>20319</c:v>
                </c:pt>
                <c:pt idx="18">
                  <c:v>23149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8361344"/>
        <c:axId val="78362880"/>
      </c:barChart>
      <c:lineChart>
        <c:grouping val="standard"/>
        <c:varyColors val="0"/>
        <c:ser>
          <c:idx val="5"/>
          <c:order val="2"/>
          <c:tx>
            <c:strRef>
              <c:f>'Tank Leakage After'!$I$5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>
              <c:idx val="3"/>
              <c:layout>
                <c:manualLayout>
                  <c:x val="0"/>
                  <c:y val="0.1111111111111111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'Tank Leakage After'!$B$9:$B$27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20</c:v>
                </c:pt>
                <c:pt idx="15">
                  <c:v>Sep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'Tank Leakage After'!$I$9:$I$27</c:f>
              <c:numCache>
                <c:formatCode>General</c:formatCode>
                <c:ptCount val="19"/>
                <c:pt idx="0">
                  <c:v>0.5</c:v>
                </c:pt>
                <c:pt idx="1">
                  <c:v>0.5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'Tank Leakage After'!$J$5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'Tank Leakage After'!$B$9:$B$27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20</c:v>
                </c:pt>
                <c:pt idx="15">
                  <c:v>Sep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'Tank Leakage After'!$J$9:$J$27</c:f>
              <c:numCache>
                <c:formatCode>0.0</c:formatCode>
                <c:ptCount val="19"/>
                <c:pt idx="0">
                  <c:v>0.72580645161290325</c:v>
                </c:pt>
                <c:pt idx="1">
                  <c:v>1.60783940633622</c:v>
                </c:pt>
                <c:pt idx="2">
                  <c:v>2.5708635464733032</c:v>
                </c:pt>
                <c:pt idx="3">
                  <c:v>1.8796278716536927</c:v>
                </c:pt>
                <c:pt idx="4">
                  <c:v>2.875993909659956</c:v>
                </c:pt>
                <c:pt idx="5">
                  <c:v>1.2452047041066598</c:v>
                </c:pt>
                <c:pt idx="6">
                  <c:v>0.83205146133408281</c:v>
                </c:pt>
                <c:pt idx="7">
                  <c:v>0.63452895038336365</c:v>
                </c:pt>
                <c:pt idx="8">
                  <c:v>1.0612573885008061</c:v>
                </c:pt>
                <c:pt idx="9">
                  <c:v>1.1459307764265669</c:v>
                </c:pt>
                <c:pt idx="10">
                  <c:v>1.8490986805426435</c:v>
                </c:pt>
                <c:pt idx="11">
                  <c:v>2.0123839009287927</c:v>
                </c:pt>
                <c:pt idx="12">
                  <c:v>0.75816184434473444</c:v>
                </c:pt>
                <c:pt idx="13">
                  <c:v>1.1238036430997218</c:v>
                </c:pt>
                <c:pt idx="14">
                  <c:v>2.2400000000000002</c:v>
                </c:pt>
                <c:pt idx="15">
                  <c:v>1.46</c:v>
                </c:pt>
                <c:pt idx="16">
                  <c:v>1.2598777396749659</c:v>
                </c:pt>
                <c:pt idx="17">
                  <c:v>1.32</c:v>
                </c:pt>
                <c:pt idx="18">
                  <c:v>1.54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378496"/>
        <c:axId val="78376960"/>
      </c:lineChart>
      <c:catAx>
        <c:axId val="78361344"/>
        <c:scaling>
          <c:orientation val="minMax"/>
        </c:scaling>
        <c:delete val="0"/>
        <c:axPos val="b"/>
        <c:majorTickMark val="none"/>
        <c:minorTickMark val="none"/>
        <c:tickLblPos val="nextTo"/>
        <c:crossAx val="78362880"/>
        <c:crosses val="autoZero"/>
        <c:auto val="1"/>
        <c:lblAlgn val="ctr"/>
        <c:lblOffset val="100"/>
        <c:noMultiLvlLbl val="0"/>
      </c:catAx>
      <c:valAx>
        <c:axId val="7836288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8361344"/>
        <c:crosses val="autoZero"/>
        <c:crossBetween val="between"/>
      </c:valAx>
      <c:valAx>
        <c:axId val="78376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8378496"/>
        <c:crosses val="max"/>
        <c:crossBetween val="between"/>
      </c:valAx>
      <c:catAx>
        <c:axId val="78378496"/>
        <c:scaling>
          <c:orientation val="minMax"/>
        </c:scaling>
        <c:delete val="1"/>
        <c:axPos val="b"/>
        <c:majorTickMark val="out"/>
        <c:minorTickMark val="none"/>
        <c:tickLblPos val="nextTo"/>
        <c:crossAx val="78376960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Tank Leakage after Coating for FY 2021-22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'Tank Leakage After'!$C$5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'Tank Leakage After'!$B$31:$B$38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'Tank Leakage After'!$C$31:$C$38</c:f>
              <c:numCache>
                <c:formatCode>General</c:formatCode>
                <c:ptCount val="8"/>
                <c:pt idx="0">
                  <c:v>5014</c:v>
                </c:pt>
                <c:pt idx="1">
                  <c:v>417</c:v>
                </c:pt>
                <c:pt idx="2">
                  <c:v>8994</c:v>
                </c:pt>
                <c:pt idx="3">
                  <c:v>18466</c:v>
                </c:pt>
                <c:pt idx="4">
                  <c:v>25357</c:v>
                </c:pt>
                <c:pt idx="5">
                  <c:v>21955</c:v>
                </c:pt>
                <c:pt idx="6">
                  <c:v>15895</c:v>
                </c:pt>
                <c:pt idx="7">
                  <c:v>10283</c:v>
                </c:pt>
              </c:numCache>
            </c:numRef>
          </c:val>
        </c:ser>
        <c:ser>
          <c:idx val="1"/>
          <c:order val="1"/>
          <c:tx>
            <c:strRef>
              <c:f>'Tank Leakage After'!$D$5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'Tank Leakage After'!$B$31:$B$38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'Tank Leakage After'!$D$31:$D$38</c:f>
              <c:numCache>
                <c:formatCode>General</c:formatCode>
                <c:ptCount val="8"/>
                <c:pt idx="0">
                  <c:v>4970</c:v>
                </c:pt>
                <c:pt idx="1">
                  <c:v>416</c:v>
                </c:pt>
                <c:pt idx="2">
                  <c:v>8955</c:v>
                </c:pt>
                <c:pt idx="3">
                  <c:v>18315</c:v>
                </c:pt>
                <c:pt idx="4">
                  <c:v>25195</c:v>
                </c:pt>
                <c:pt idx="5">
                  <c:v>21691</c:v>
                </c:pt>
                <c:pt idx="6">
                  <c:v>15646</c:v>
                </c:pt>
                <c:pt idx="7">
                  <c:v>10086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8670848"/>
        <c:axId val="78672640"/>
      </c:barChart>
      <c:lineChart>
        <c:grouping val="standard"/>
        <c:varyColors val="0"/>
        <c:ser>
          <c:idx val="5"/>
          <c:order val="2"/>
          <c:tx>
            <c:strRef>
              <c:f>'Tank Leakage After'!$I$5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>
              <c:idx val="3"/>
              <c:layout>
                <c:manualLayout>
                  <c:x val="0"/>
                  <c:y val="0.1111111111111111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'Tank Leakage After'!$B$31:$B$37</c:f>
              <c:numCache>
                <c:formatCode>mmm-yy</c:formatCode>
                <c:ptCount val="7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</c:numCache>
            </c:numRef>
          </c:cat>
          <c:val>
            <c:numRef>
              <c:f>'Tank Leakage After'!$I$31:$I$38</c:f>
              <c:numCache>
                <c:formatCode>General</c:formatCode>
                <c:ptCount val="8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'Tank Leakage After'!$J$5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'Tank Leakage After'!$B$31:$B$37</c:f>
              <c:numCache>
                <c:formatCode>mmm-yy</c:formatCode>
                <c:ptCount val="7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</c:numCache>
            </c:numRef>
          </c:cat>
          <c:val>
            <c:numRef>
              <c:f>'Tank Leakage After'!$J$31:$J$38</c:f>
              <c:numCache>
                <c:formatCode>0.0</c:formatCode>
                <c:ptCount val="8"/>
                <c:pt idx="0">
                  <c:v>0.87754287993617863</c:v>
                </c:pt>
                <c:pt idx="1">
                  <c:v>0.23980815347721821</c:v>
                </c:pt>
                <c:pt idx="2">
                  <c:v>0.43362241494329551</c:v>
                </c:pt>
                <c:pt idx="3">
                  <c:v>0.81771905122928623</c:v>
                </c:pt>
                <c:pt idx="4">
                  <c:v>0.63887683874275347</c:v>
                </c:pt>
                <c:pt idx="5">
                  <c:v>1.2024595764062855</c:v>
                </c:pt>
                <c:pt idx="6">
                  <c:v>1.566530355457691</c:v>
                </c:pt>
                <c:pt idx="7">
                  <c:v>1.9157833317125352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684160"/>
        <c:axId val="78674176"/>
      </c:lineChart>
      <c:dateAx>
        <c:axId val="78670848"/>
        <c:scaling>
          <c:orientation val="minMax"/>
        </c:scaling>
        <c:delete val="0"/>
        <c:axPos val="b"/>
        <c:numFmt formatCode="mmm-yy" sourceLinked="1"/>
        <c:majorTickMark val="none"/>
        <c:minorTickMark val="none"/>
        <c:tickLblPos val="nextTo"/>
        <c:crossAx val="78672640"/>
        <c:crosses val="autoZero"/>
        <c:auto val="1"/>
        <c:lblOffset val="100"/>
        <c:baseTimeUnit val="months"/>
      </c:dateAx>
      <c:valAx>
        <c:axId val="78672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8670848"/>
        <c:crosses val="autoZero"/>
        <c:crossBetween val="between"/>
      </c:valAx>
      <c:valAx>
        <c:axId val="786741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8684160"/>
        <c:crosses val="max"/>
        <c:crossBetween val="between"/>
      </c:valAx>
      <c:dateAx>
        <c:axId val="78684160"/>
        <c:scaling>
          <c:orientation val="minMax"/>
        </c:scaling>
        <c:delete val="1"/>
        <c:axPos val="b"/>
        <c:numFmt formatCode="mmm-yy" sourceLinked="1"/>
        <c:majorTickMark val="out"/>
        <c:minorTickMark val="none"/>
        <c:tickLblPos val="nextTo"/>
        <c:crossAx val="78674176"/>
        <c:crosses val="autoZero"/>
        <c:auto val="1"/>
        <c:lblOffset val="100"/>
        <c:baseTimeUnit val="months"/>
      </c:date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12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 dirty="0"/>
              <a:t>CRC Body Rejection </a:t>
            </a:r>
            <a:r>
              <a:rPr lang="en-US" sz="1600" dirty="0" smtClean="0"/>
              <a:t> </a:t>
            </a:r>
            <a:endParaRPr lang="en-US" sz="160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Sheet7!$D$6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Sheet7!$C$7:$C$22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cat>
          <c:val>
            <c:numRef>
              <c:f>Sheet7!$D$7:$D$22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Sheet7!$E$6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numRef>
              <c:f>Sheet7!$C$7:$C$22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cat>
          <c:val>
            <c:numRef>
              <c:f>Sheet7!$E$7:$E$22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99514240"/>
        <c:axId val="99515776"/>
      </c:barChart>
      <c:lineChart>
        <c:grouping val="standard"/>
        <c:varyColors val="0"/>
        <c:ser>
          <c:idx val="5"/>
          <c:order val="2"/>
          <c:tx>
            <c:strRef>
              <c:f>Sheet7!$I$6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Sheet7!$C$7:$C$22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cat>
          <c:val>
            <c:numRef>
              <c:f>Sheet7!$I$7:$I$22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Sheet7!$J$6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Sheet7!$C$7:$C$22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cat>
          <c:val>
            <c:numRef>
              <c:f>Sheet7!$J$7:$J$22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527296"/>
        <c:axId val="99525760"/>
      </c:lineChart>
      <c:catAx>
        <c:axId val="9951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99515776"/>
        <c:crosses val="autoZero"/>
        <c:auto val="1"/>
        <c:lblAlgn val="ctr"/>
        <c:lblOffset val="100"/>
        <c:noMultiLvlLbl val="0"/>
      </c:catAx>
      <c:valAx>
        <c:axId val="9951577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99514240"/>
        <c:crosses val="autoZero"/>
        <c:crossBetween val="between"/>
      </c:valAx>
      <c:valAx>
        <c:axId val="995257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99527296"/>
        <c:crosses val="max"/>
        <c:crossBetween val="between"/>
      </c:valAx>
      <c:catAx>
        <c:axId val="99527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9525760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400" dirty="0"/>
              <a:t>Final Testing Rejection</a:t>
            </a:r>
            <a:r>
              <a:rPr lang="en-US" sz="1400" baseline="0" dirty="0"/>
              <a:t> Amica </a:t>
            </a:r>
            <a:r>
              <a:rPr lang="en-US" sz="1400" baseline="0" dirty="0" smtClean="0"/>
              <a:t>December </a:t>
            </a:r>
            <a:r>
              <a:rPr lang="en-US" sz="1400" baseline="0" dirty="0"/>
              <a:t>20</a:t>
            </a:r>
            <a:endParaRPr lang="en-US" sz="140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'Final Testing'!$C$7</c:f>
              <c:strCache>
                <c:ptCount val="1"/>
                <c:pt idx="0">
                  <c:v>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'Final Testing'!$B$8:$B$10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Testing'!$C$8:$C$10</c:f>
              <c:numCache>
                <c:formatCode>General</c:formatCode>
                <c:ptCount val="3"/>
                <c:pt idx="0">
                  <c:v>6377</c:v>
                </c:pt>
                <c:pt idx="1">
                  <c:v>6377</c:v>
                </c:pt>
                <c:pt idx="2">
                  <c:v>6377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9005952"/>
        <c:axId val="79015936"/>
      </c:barChart>
      <c:lineChart>
        <c:grouping val="standard"/>
        <c:varyColors val="0"/>
        <c:ser>
          <c:idx val="2"/>
          <c:order val="1"/>
          <c:tx>
            <c:strRef>
              <c:f>'Final Testing'!$E$7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>
              <c:idx val="2"/>
              <c:layout>
                <c:manualLayout>
                  <c:x val="9.8219766728054048E-3"/>
                  <c:y val="-0.125"/>
                </c:manualLayout>
              </c:layout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'Final Testing'!$B$8:$B$10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Testing'!$E$8:$E$10</c:f>
              <c:numCache>
                <c:formatCode>General</c:formatCode>
                <c:ptCount val="3"/>
                <c:pt idx="0">
                  <c:v>0.5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'Final Testing'!$F$7</c:f>
              <c:strCache>
                <c:ptCount val="1"/>
                <c:pt idx="0">
                  <c:v>%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>
              <c:idx val="2"/>
              <c:layout>
                <c:manualLayout>
                  <c:x val="3.9287906691221612E-2"/>
                  <c:y val="6.9444079906678433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'Final Testing'!$B$8:$B$10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Testing'!$F$8:$F$10</c:f>
              <c:numCache>
                <c:formatCode>0.0</c:formatCode>
                <c:ptCount val="3"/>
                <c:pt idx="0">
                  <c:v>2.0699388427160104</c:v>
                </c:pt>
                <c:pt idx="1">
                  <c:v>2.9480947153834092</c:v>
                </c:pt>
                <c:pt idx="2">
                  <c:v>0.34498980711933508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019008"/>
        <c:axId val="79017472"/>
      </c:lineChart>
      <c:catAx>
        <c:axId val="79005952"/>
        <c:scaling>
          <c:orientation val="minMax"/>
        </c:scaling>
        <c:delete val="0"/>
        <c:axPos val="b"/>
        <c:majorTickMark val="none"/>
        <c:minorTickMark val="none"/>
        <c:tickLblPos val="nextTo"/>
        <c:crossAx val="79015936"/>
        <c:crosses val="autoZero"/>
        <c:auto val="1"/>
        <c:lblAlgn val="ctr"/>
        <c:lblOffset val="100"/>
        <c:noMultiLvlLbl val="0"/>
      </c:catAx>
      <c:valAx>
        <c:axId val="790159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9005952"/>
        <c:crosses val="autoZero"/>
        <c:crossBetween val="between"/>
      </c:valAx>
      <c:valAx>
        <c:axId val="790174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9019008"/>
        <c:crosses val="max"/>
        <c:crossBetween val="between"/>
      </c:valAx>
      <c:catAx>
        <c:axId val="79019008"/>
        <c:scaling>
          <c:orientation val="minMax"/>
        </c:scaling>
        <c:delete val="1"/>
        <c:axPos val="b"/>
        <c:majorTickMark val="out"/>
        <c:minorTickMark val="none"/>
        <c:tickLblPos val="nextTo"/>
        <c:crossAx val="79017472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400" b="1" i="0" baseline="0" dirty="0"/>
              <a:t>Final Testing Rejection Qube December 20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'Final Testing'!$C$14</c:f>
              <c:strCache>
                <c:ptCount val="1"/>
                <c:pt idx="0">
                  <c:v>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'Final Testing'!$B$15:$B$17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Testing'!$C$15:$C$17</c:f>
              <c:numCache>
                <c:formatCode>General</c:formatCode>
                <c:ptCount val="3"/>
                <c:pt idx="0">
                  <c:v>1546</c:v>
                </c:pt>
                <c:pt idx="1">
                  <c:v>1546</c:v>
                </c:pt>
                <c:pt idx="2">
                  <c:v>1546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8736000"/>
        <c:axId val="78741888"/>
      </c:barChart>
      <c:lineChart>
        <c:grouping val="standard"/>
        <c:varyColors val="0"/>
        <c:ser>
          <c:idx val="2"/>
          <c:order val="1"/>
          <c:tx>
            <c:strRef>
              <c:f>'Final Testing'!$E$14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>
              <c:idx val="1"/>
              <c:layout>
                <c:manualLayout>
                  <c:x val="0"/>
                  <c:y val="-0.13425925925925936"/>
                </c:manualLayout>
              </c:layout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'Final Testing'!$B$15:$B$17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Testing'!$E$15:$E$17</c:f>
              <c:numCache>
                <c:formatCode>General</c:formatCode>
                <c:ptCount val="3"/>
                <c:pt idx="0">
                  <c:v>0.5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'Final Testing'!$F$14</c:f>
              <c:strCache>
                <c:ptCount val="1"/>
                <c:pt idx="0">
                  <c:v>%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>
              <c:idx val="1"/>
              <c:layout>
                <c:manualLayout>
                  <c:x val="5.5555555555555455E-2"/>
                  <c:y val="7.407407407407407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'Final Testing'!$B$15:$B$17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Testing'!$F$15:$F$17</c:f>
              <c:numCache>
                <c:formatCode>0.0</c:formatCode>
                <c:ptCount val="3"/>
                <c:pt idx="0">
                  <c:v>0.97024579560155233</c:v>
                </c:pt>
                <c:pt idx="1">
                  <c:v>2.8460543337645539</c:v>
                </c:pt>
                <c:pt idx="2">
                  <c:v>0.84087968952134529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744960"/>
        <c:axId val="78743424"/>
      </c:lineChart>
      <c:catAx>
        <c:axId val="78736000"/>
        <c:scaling>
          <c:orientation val="minMax"/>
        </c:scaling>
        <c:delete val="0"/>
        <c:axPos val="b"/>
        <c:majorTickMark val="none"/>
        <c:minorTickMark val="none"/>
        <c:tickLblPos val="nextTo"/>
        <c:crossAx val="78741888"/>
        <c:crosses val="autoZero"/>
        <c:auto val="1"/>
        <c:lblAlgn val="ctr"/>
        <c:lblOffset val="100"/>
        <c:noMultiLvlLbl val="0"/>
      </c:catAx>
      <c:valAx>
        <c:axId val="787418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8736000"/>
        <c:crosses val="autoZero"/>
        <c:crossBetween val="between"/>
      </c:valAx>
      <c:valAx>
        <c:axId val="7874342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8744960"/>
        <c:crosses val="max"/>
        <c:crossBetween val="between"/>
      </c:valAx>
      <c:catAx>
        <c:axId val="78744960"/>
        <c:scaling>
          <c:orientation val="minMax"/>
        </c:scaling>
        <c:delete val="1"/>
        <c:axPos val="b"/>
        <c:majorTickMark val="out"/>
        <c:minorTickMark val="none"/>
        <c:tickLblPos val="nextTo"/>
        <c:crossAx val="78743424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Final Testing Rejection Amica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'Final Testing'!$C$7</c:f>
              <c:strCache>
                <c:ptCount val="1"/>
                <c:pt idx="0">
                  <c:v>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'Final Testing'!$B$8:$B$10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Testing'!$C$8:$C$10</c:f>
              <c:numCache>
                <c:formatCode>General</c:formatCode>
                <c:ptCount val="3"/>
                <c:pt idx="0">
                  <c:v>5981</c:v>
                </c:pt>
                <c:pt idx="1">
                  <c:v>5981</c:v>
                </c:pt>
                <c:pt idx="2">
                  <c:v>5981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8929920"/>
        <c:axId val="78931456"/>
      </c:barChart>
      <c:lineChart>
        <c:grouping val="standard"/>
        <c:varyColors val="0"/>
        <c:ser>
          <c:idx val="2"/>
          <c:order val="1"/>
          <c:tx>
            <c:strRef>
              <c:f>'Final Testing'!$E$7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>
              <c:idx val="2"/>
              <c:layout>
                <c:manualLayout>
                  <c:x val="9.8219766728054048E-3"/>
                  <c:y val="-0.125"/>
                </c:manualLayout>
              </c:layout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'Final Testing'!$B$8:$B$10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Testing'!$E$8:$E$10</c:f>
              <c:numCache>
                <c:formatCode>General</c:formatCode>
                <c:ptCount val="3"/>
                <c:pt idx="0">
                  <c:v>0.5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'Final Testing'!$F$7</c:f>
              <c:strCache>
                <c:ptCount val="1"/>
                <c:pt idx="0">
                  <c:v>%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>
              <c:idx val="2"/>
              <c:layout>
                <c:manualLayout>
                  <c:x val="3.9287906691221612E-2"/>
                  <c:y val="6.9444079906678433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'Final Testing'!$B$8:$B$10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Testing'!$F$8:$F$10</c:f>
              <c:numCache>
                <c:formatCode>0.0</c:formatCode>
                <c:ptCount val="3"/>
                <c:pt idx="0">
                  <c:v>0.81926099314495915</c:v>
                </c:pt>
                <c:pt idx="1">
                  <c:v>2.2738672462798863</c:v>
                </c:pt>
                <c:pt idx="2">
                  <c:v>0.48486875104497579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951168"/>
        <c:axId val="78932992"/>
      </c:lineChart>
      <c:catAx>
        <c:axId val="78929920"/>
        <c:scaling>
          <c:orientation val="minMax"/>
        </c:scaling>
        <c:delete val="0"/>
        <c:axPos val="b"/>
        <c:majorTickMark val="none"/>
        <c:minorTickMark val="none"/>
        <c:tickLblPos val="nextTo"/>
        <c:crossAx val="78931456"/>
        <c:crosses val="autoZero"/>
        <c:auto val="1"/>
        <c:lblAlgn val="ctr"/>
        <c:lblOffset val="100"/>
        <c:noMultiLvlLbl val="0"/>
      </c:catAx>
      <c:valAx>
        <c:axId val="7893145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8929920"/>
        <c:crosses val="autoZero"/>
        <c:crossBetween val="between"/>
      </c:valAx>
      <c:valAx>
        <c:axId val="7893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78951168"/>
        <c:crosses val="max"/>
        <c:crossBetween val="between"/>
      </c:valAx>
      <c:catAx>
        <c:axId val="78951168"/>
        <c:scaling>
          <c:orientation val="minMax"/>
        </c:scaling>
        <c:delete val="1"/>
        <c:axPos val="b"/>
        <c:majorTickMark val="out"/>
        <c:minorTickMark val="none"/>
        <c:tickLblPos val="nextTo"/>
        <c:crossAx val="78932992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10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Final Testing Rejection Qube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'Final Testing'!$C$14</c:f>
              <c:strCache>
                <c:ptCount val="1"/>
                <c:pt idx="0">
                  <c:v>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'Final Testing'!$B$15:$B$17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Testing'!$C$15:$C$17</c:f>
              <c:numCache>
                <c:formatCode>General</c:formatCode>
                <c:ptCount val="3"/>
                <c:pt idx="0">
                  <c:v>3773</c:v>
                </c:pt>
                <c:pt idx="1">
                  <c:v>3773</c:v>
                </c:pt>
                <c:pt idx="2">
                  <c:v>3773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99570048"/>
        <c:axId val="99571584"/>
      </c:barChart>
      <c:lineChart>
        <c:grouping val="standard"/>
        <c:varyColors val="0"/>
        <c:ser>
          <c:idx val="2"/>
          <c:order val="1"/>
          <c:tx>
            <c:strRef>
              <c:f>'Final Testing'!$E$14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>
              <c:idx val="1"/>
              <c:layout>
                <c:manualLayout>
                  <c:x val="0"/>
                  <c:y val="-0.13425925925925936"/>
                </c:manualLayout>
              </c:layout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'Final Testing'!$B$15:$B$17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Testing'!$E$15:$E$17</c:f>
              <c:numCache>
                <c:formatCode>General</c:formatCode>
                <c:ptCount val="3"/>
                <c:pt idx="0">
                  <c:v>0.5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'Final Testing'!$F$14</c:f>
              <c:strCache>
                <c:ptCount val="1"/>
                <c:pt idx="0">
                  <c:v>%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>
              <c:idx val="1"/>
              <c:layout>
                <c:manualLayout>
                  <c:x val="5.5555555555555455E-2"/>
                  <c:y val="7.407407407407407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'Final Testing'!$B$15:$B$17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'Final Testing'!$F$15:$F$17</c:f>
              <c:numCache>
                <c:formatCode>0.0</c:formatCode>
                <c:ptCount val="3"/>
                <c:pt idx="0">
                  <c:v>0.23853697323085077</c:v>
                </c:pt>
                <c:pt idx="1">
                  <c:v>0.31804929764113438</c:v>
                </c:pt>
                <c:pt idx="2">
                  <c:v>2.3853697323085079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583104"/>
        <c:axId val="99573120"/>
      </c:lineChart>
      <c:catAx>
        <c:axId val="99570048"/>
        <c:scaling>
          <c:orientation val="minMax"/>
        </c:scaling>
        <c:delete val="0"/>
        <c:axPos val="b"/>
        <c:majorTickMark val="none"/>
        <c:minorTickMark val="none"/>
        <c:tickLblPos val="nextTo"/>
        <c:crossAx val="99571584"/>
        <c:crosses val="autoZero"/>
        <c:auto val="1"/>
        <c:lblAlgn val="ctr"/>
        <c:lblOffset val="100"/>
        <c:noMultiLvlLbl val="0"/>
      </c:catAx>
      <c:valAx>
        <c:axId val="9957158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99570048"/>
        <c:crosses val="autoZero"/>
        <c:crossBetween val="between"/>
      </c:valAx>
      <c:valAx>
        <c:axId val="9957312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99583104"/>
        <c:crosses val="max"/>
        <c:crossBetween val="between"/>
      </c:valAx>
      <c:catAx>
        <c:axId val="99583104"/>
        <c:scaling>
          <c:orientation val="minMax"/>
        </c:scaling>
        <c:delete val="1"/>
        <c:axPos val="b"/>
        <c:majorTickMark val="out"/>
        <c:minorTickMark val="none"/>
        <c:tickLblPos val="nextTo"/>
        <c:crossAx val="99573120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10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400" dirty="0"/>
              <a:t>Final Testing Rejection</a:t>
            </a:r>
            <a:r>
              <a:rPr lang="en-US" sz="1400" baseline="0" dirty="0"/>
              <a:t> Amica (June 20)</a:t>
            </a:r>
            <a:endParaRPr lang="en-US" sz="140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Sheet10!$C$7</c:f>
              <c:strCache>
                <c:ptCount val="1"/>
                <c:pt idx="0">
                  <c:v>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Sheet10!$B$8:$B$10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Sheet10!$C$8:$C$10</c:f>
              <c:numCache>
                <c:formatCode>General</c:formatCode>
                <c:ptCount val="3"/>
                <c:pt idx="0">
                  <c:v>6011</c:v>
                </c:pt>
                <c:pt idx="1">
                  <c:v>6011</c:v>
                </c:pt>
                <c:pt idx="2">
                  <c:v>6011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99655680"/>
        <c:axId val="99657216"/>
      </c:barChart>
      <c:lineChart>
        <c:grouping val="standard"/>
        <c:varyColors val="0"/>
        <c:ser>
          <c:idx val="2"/>
          <c:order val="1"/>
          <c:tx>
            <c:strRef>
              <c:f>Sheet10!$E$7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dLbl>
              <c:idx val="2"/>
              <c:layout>
                <c:manualLayout>
                  <c:x val="9.8219766728054048E-3"/>
                  <c:y val="-0.125"/>
                </c:manualLayout>
              </c:layout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Sheet10!$B$8:$B$10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Sheet10!$E$8:$E$10</c:f>
              <c:numCache>
                <c:formatCode>General</c:formatCode>
                <c:ptCount val="3"/>
                <c:pt idx="0">
                  <c:v>0.5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Sheet10!$F$7</c:f>
              <c:strCache>
                <c:ptCount val="1"/>
                <c:pt idx="0">
                  <c:v>%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dLbl>
              <c:idx val="2"/>
              <c:layout>
                <c:manualLayout>
                  <c:x val="3.9287906691221612E-2"/>
                  <c:y val="6.9444079906678433E-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Sheet10!$B$8:$B$10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Sheet10!$F$8:$F$10</c:f>
              <c:numCache>
                <c:formatCode>0.0</c:formatCode>
                <c:ptCount val="3"/>
                <c:pt idx="0">
                  <c:v>0.91498918649143268</c:v>
                </c:pt>
                <c:pt idx="1">
                  <c:v>2.1793378805523775</c:v>
                </c:pt>
                <c:pt idx="2">
                  <c:v>0.58226584594909336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672832"/>
        <c:axId val="99658752"/>
      </c:lineChart>
      <c:catAx>
        <c:axId val="99655680"/>
        <c:scaling>
          <c:orientation val="minMax"/>
        </c:scaling>
        <c:delete val="0"/>
        <c:axPos val="b"/>
        <c:majorTickMark val="none"/>
        <c:minorTickMark val="none"/>
        <c:tickLblPos val="nextTo"/>
        <c:crossAx val="99657216"/>
        <c:crosses val="autoZero"/>
        <c:auto val="1"/>
        <c:lblAlgn val="ctr"/>
        <c:lblOffset val="100"/>
        <c:noMultiLvlLbl val="0"/>
      </c:catAx>
      <c:valAx>
        <c:axId val="9965721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99655680"/>
        <c:crosses val="autoZero"/>
        <c:crossBetween val="between"/>
      </c:valAx>
      <c:valAx>
        <c:axId val="9965875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99672832"/>
        <c:crosses val="max"/>
        <c:crossBetween val="between"/>
      </c:valAx>
      <c:catAx>
        <c:axId val="99672832"/>
        <c:scaling>
          <c:orientation val="minMax"/>
        </c:scaling>
        <c:delete val="1"/>
        <c:axPos val="b"/>
        <c:majorTickMark val="out"/>
        <c:minorTickMark val="none"/>
        <c:tickLblPos val="nextTo"/>
        <c:crossAx val="99658752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400" b="1" i="0" baseline="0" dirty="0"/>
              <a:t>Final Testing Rejection Qube (June 20)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Sheet10!$C$14</c:f>
              <c:strCache>
                <c:ptCount val="1"/>
                <c:pt idx="0">
                  <c:v>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Sheet10!$B$15:$B$17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Sheet10!$C$15:$C$17</c:f>
              <c:numCache>
                <c:formatCode>General</c:formatCode>
                <c:ptCount val="3"/>
                <c:pt idx="0">
                  <c:v>1023</c:v>
                </c:pt>
                <c:pt idx="1">
                  <c:v>1023</c:v>
                </c:pt>
                <c:pt idx="2">
                  <c:v>1023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99783040"/>
        <c:axId val="99784576"/>
      </c:barChart>
      <c:lineChart>
        <c:grouping val="standard"/>
        <c:varyColors val="0"/>
        <c:ser>
          <c:idx val="2"/>
          <c:order val="1"/>
          <c:tx>
            <c:strRef>
              <c:f>Sheet10!$E$14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Sheet10!$B$15:$B$17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Sheet10!$E$15:$E$17</c:f>
              <c:numCache>
                <c:formatCode>General</c:formatCode>
                <c:ptCount val="3"/>
                <c:pt idx="0">
                  <c:v>0.5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Sheet10!$F$14</c:f>
              <c:strCache>
                <c:ptCount val="1"/>
                <c:pt idx="0">
                  <c:v>%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Sheet10!$B$15:$B$17</c:f>
              <c:strCache>
                <c:ptCount val="3"/>
                <c:pt idx="0">
                  <c:v>Safety</c:v>
                </c:pt>
                <c:pt idx="1">
                  <c:v>Functional</c:v>
                </c:pt>
                <c:pt idx="2">
                  <c:v>Aesthetic</c:v>
                </c:pt>
              </c:strCache>
            </c:strRef>
          </c:cat>
          <c:val>
            <c:numRef>
              <c:f>Sheet10!$F$15:$F$17</c:f>
              <c:numCache>
                <c:formatCode>0.00</c:formatCode>
                <c:ptCount val="3"/>
                <c:pt idx="0">
                  <c:v>0.8797653958944287</c:v>
                </c:pt>
                <c:pt idx="1">
                  <c:v>3.3235581622678394</c:v>
                </c:pt>
                <c:pt idx="2">
                  <c:v>0.97751710654936452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796096"/>
        <c:axId val="99786112"/>
      </c:lineChart>
      <c:catAx>
        <c:axId val="99783040"/>
        <c:scaling>
          <c:orientation val="minMax"/>
        </c:scaling>
        <c:delete val="0"/>
        <c:axPos val="b"/>
        <c:majorTickMark val="none"/>
        <c:minorTickMark val="none"/>
        <c:tickLblPos val="nextTo"/>
        <c:crossAx val="99784576"/>
        <c:crosses val="autoZero"/>
        <c:auto val="1"/>
        <c:lblAlgn val="ctr"/>
        <c:lblOffset val="100"/>
        <c:noMultiLvlLbl val="0"/>
      </c:catAx>
      <c:valAx>
        <c:axId val="9978457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99783040"/>
        <c:crosses val="autoZero"/>
        <c:crossBetween val="between"/>
      </c:valAx>
      <c:valAx>
        <c:axId val="9978611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99796096"/>
        <c:crosses val="max"/>
        <c:crossBetween val="between"/>
      </c:valAx>
      <c:catAx>
        <c:axId val="99796096"/>
        <c:scaling>
          <c:orientation val="minMax"/>
        </c:scaling>
        <c:delete val="1"/>
        <c:axPos val="b"/>
        <c:majorTickMark val="out"/>
        <c:minorTickMark val="none"/>
        <c:tickLblPos val="nextTo"/>
        <c:crossAx val="99786112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PDI Rejection % Trend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PDI!$E$63</c:f>
              <c:strCache>
                <c:ptCount val="1"/>
                <c:pt idx="0">
                  <c:v>Lot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PDI!$D$67:$D$80</c:f>
              <c:strCache>
                <c:ptCount val="14"/>
                <c:pt idx="0">
                  <c:v>Aug 19</c:v>
                </c:pt>
                <c:pt idx="1">
                  <c:v>Sep 19</c:v>
                </c:pt>
                <c:pt idx="2">
                  <c:v>Oct 19</c:v>
                </c:pt>
                <c:pt idx="3">
                  <c:v>Nov 19</c:v>
                </c:pt>
                <c:pt idx="4">
                  <c:v>Dec 19</c:v>
                </c:pt>
                <c:pt idx="5">
                  <c:v>Jan 20</c:v>
                </c:pt>
                <c:pt idx="6">
                  <c:v>Feb 20</c:v>
                </c:pt>
                <c:pt idx="7">
                  <c:v>Jun 20</c:v>
                </c:pt>
                <c:pt idx="8">
                  <c:v>July 20</c:v>
                </c:pt>
                <c:pt idx="9">
                  <c:v>Aug 20</c:v>
                </c:pt>
                <c:pt idx="10">
                  <c:v>Sep 20</c:v>
                </c:pt>
                <c:pt idx="11">
                  <c:v>Oct  20</c:v>
                </c:pt>
                <c:pt idx="12">
                  <c:v>Nov 20</c:v>
                </c:pt>
                <c:pt idx="13">
                  <c:v>Dec 20</c:v>
                </c:pt>
              </c:strCache>
            </c:strRef>
          </c:cat>
          <c:val>
            <c:numRef>
              <c:f>PDI!$E$67:$E$80</c:f>
              <c:numCache>
                <c:formatCode>General</c:formatCode>
                <c:ptCount val="14"/>
                <c:pt idx="0">
                  <c:v>47</c:v>
                </c:pt>
                <c:pt idx="1">
                  <c:v>42</c:v>
                </c:pt>
                <c:pt idx="2">
                  <c:v>43</c:v>
                </c:pt>
                <c:pt idx="3">
                  <c:v>83</c:v>
                </c:pt>
                <c:pt idx="4">
                  <c:v>99</c:v>
                </c:pt>
                <c:pt idx="5">
                  <c:v>93</c:v>
                </c:pt>
                <c:pt idx="6">
                  <c:v>28</c:v>
                </c:pt>
                <c:pt idx="7">
                  <c:v>43</c:v>
                </c:pt>
                <c:pt idx="8">
                  <c:v>75</c:v>
                </c:pt>
                <c:pt idx="9">
                  <c:v>76</c:v>
                </c:pt>
                <c:pt idx="10">
                  <c:v>104</c:v>
                </c:pt>
                <c:pt idx="11">
                  <c:v>116</c:v>
                </c:pt>
                <c:pt idx="12">
                  <c:v>105</c:v>
                </c:pt>
                <c:pt idx="13">
                  <c:v>90</c:v>
                </c:pt>
              </c:numCache>
            </c:numRef>
          </c:val>
        </c:ser>
        <c:ser>
          <c:idx val="1"/>
          <c:order val="1"/>
          <c:tx>
            <c:strRef>
              <c:f>PDI!$F$63</c:f>
              <c:strCache>
                <c:ptCount val="1"/>
                <c:pt idx="0">
                  <c:v>Lot Accept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PDI!$D$67:$D$80</c:f>
              <c:strCache>
                <c:ptCount val="14"/>
                <c:pt idx="0">
                  <c:v>Aug 19</c:v>
                </c:pt>
                <c:pt idx="1">
                  <c:v>Sep 19</c:v>
                </c:pt>
                <c:pt idx="2">
                  <c:v>Oct 19</c:v>
                </c:pt>
                <c:pt idx="3">
                  <c:v>Nov 19</c:v>
                </c:pt>
                <c:pt idx="4">
                  <c:v>Dec 19</c:v>
                </c:pt>
                <c:pt idx="5">
                  <c:v>Jan 20</c:v>
                </c:pt>
                <c:pt idx="6">
                  <c:v>Feb 20</c:v>
                </c:pt>
                <c:pt idx="7">
                  <c:v>Jun 20</c:v>
                </c:pt>
                <c:pt idx="8">
                  <c:v>July 20</c:v>
                </c:pt>
                <c:pt idx="9">
                  <c:v>Aug 20</c:v>
                </c:pt>
                <c:pt idx="10">
                  <c:v>Sep 20</c:v>
                </c:pt>
                <c:pt idx="11">
                  <c:v>Oct  20</c:v>
                </c:pt>
                <c:pt idx="12">
                  <c:v>Nov 20</c:v>
                </c:pt>
                <c:pt idx="13">
                  <c:v>Dec 20</c:v>
                </c:pt>
              </c:strCache>
            </c:strRef>
          </c:cat>
          <c:val>
            <c:numRef>
              <c:f>PDI!$F$67:$F$80</c:f>
              <c:numCache>
                <c:formatCode>General</c:formatCode>
                <c:ptCount val="14"/>
                <c:pt idx="0">
                  <c:v>45</c:v>
                </c:pt>
                <c:pt idx="1">
                  <c:v>42</c:v>
                </c:pt>
                <c:pt idx="2">
                  <c:v>41</c:v>
                </c:pt>
                <c:pt idx="3">
                  <c:v>79</c:v>
                </c:pt>
                <c:pt idx="4">
                  <c:v>96</c:v>
                </c:pt>
                <c:pt idx="5">
                  <c:v>89</c:v>
                </c:pt>
                <c:pt idx="6">
                  <c:v>28</c:v>
                </c:pt>
                <c:pt idx="7">
                  <c:v>41</c:v>
                </c:pt>
                <c:pt idx="8">
                  <c:v>73</c:v>
                </c:pt>
                <c:pt idx="9">
                  <c:v>74</c:v>
                </c:pt>
                <c:pt idx="10">
                  <c:v>101</c:v>
                </c:pt>
                <c:pt idx="11">
                  <c:v>114</c:v>
                </c:pt>
                <c:pt idx="12">
                  <c:v>102</c:v>
                </c:pt>
                <c:pt idx="13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714560"/>
        <c:axId val="99716096"/>
      </c:barChart>
      <c:lineChart>
        <c:grouping val="standard"/>
        <c:varyColors val="0"/>
        <c:ser>
          <c:idx val="3"/>
          <c:order val="2"/>
          <c:tx>
            <c:strRef>
              <c:f>PDI!$H$63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60000"/>
                  <a:lumOff val="40000"/>
                </a:schemeClr>
              </a:solidFill>
            </c:spPr>
          </c:marker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PDI!$D$67:$D$80</c:f>
              <c:strCache>
                <c:ptCount val="14"/>
                <c:pt idx="0">
                  <c:v>Aug 19</c:v>
                </c:pt>
                <c:pt idx="1">
                  <c:v>Sep 19</c:v>
                </c:pt>
                <c:pt idx="2">
                  <c:v>Oct 19</c:v>
                </c:pt>
                <c:pt idx="3">
                  <c:v>Nov 19</c:v>
                </c:pt>
                <c:pt idx="4">
                  <c:v>Dec 19</c:v>
                </c:pt>
                <c:pt idx="5">
                  <c:v>Jan 20</c:v>
                </c:pt>
                <c:pt idx="6">
                  <c:v>Feb 20</c:v>
                </c:pt>
                <c:pt idx="7">
                  <c:v>Jun 20</c:v>
                </c:pt>
                <c:pt idx="8">
                  <c:v>July 20</c:v>
                </c:pt>
                <c:pt idx="9">
                  <c:v>Aug 20</c:v>
                </c:pt>
                <c:pt idx="10">
                  <c:v>Sep 20</c:v>
                </c:pt>
                <c:pt idx="11">
                  <c:v>Oct  20</c:v>
                </c:pt>
                <c:pt idx="12">
                  <c:v>Nov 20</c:v>
                </c:pt>
                <c:pt idx="13">
                  <c:v>Dec 20</c:v>
                </c:pt>
              </c:strCache>
            </c:strRef>
          </c:cat>
          <c:val>
            <c:numRef>
              <c:f>PDI!$H$67:$H$80</c:f>
              <c:numCache>
                <c:formatCode>General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PDI!$I$63</c:f>
              <c:strCache>
                <c:ptCount val="1"/>
                <c:pt idx="0">
                  <c:v>Rejection%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7030A0"/>
              </a:solidFill>
            </c:spPr>
          </c:marker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PDI!$D$66:$D$80</c:f>
              <c:strCache>
                <c:ptCount val="15"/>
                <c:pt idx="0">
                  <c:v>July 19</c:v>
                </c:pt>
                <c:pt idx="1">
                  <c:v>Aug 19</c:v>
                </c:pt>
                <c:pt idx="2">
                  <c:v>Sep 19</c:v>
                </c:pt>
                <c:pt idx="3">
                  <c:v>Oct 19</c:v>
                </c:pt>
                <c:pt idx="4">
                  <c:v>Nov 19</c:v>
                </c:pt>
                <c:pt idx="5">
                  <c:v>Dec 19</c:v>
                </c:pt>
                <c:pt idx="6">
                  <c:v>Jan 20</c:v>
                </c:pt>
                <c:pt idx="7">
                  <c:v>Feb 20</c:v>
                </c:pt>
                <c:pt idx="8">
                  <c:v>Jun 20</c:v>
                </c:pt>
                <c:pt idx="9">
                  <c:v>July 20</c:v>
                </c:pt>
                <c:pt idx="10">
                  <c:v>Aug 20</c:v>
                </c:pt>
                <c:pt idx="11">
                  <c:v>Sep 20</c:v>
                </c:pt>
                <c:pt idx="12">
                  <c:v>Oct  20</c:v>
                </c:pt>
                <c:pt idx="13">
                  <c:v>Nov 20</c:v>
                </c:pt>
                <c:pt idx="14">
                  <c:v>Dec 20</c:v>
                </c:pt>
              </c:strCache>
            </c:strRef>
          </c:cat>
          <c:val>
            <c:numRef>
              <c:f>PDI!$I$67:$I$80</c:f>
              <c:numCache>
                <c:formatCode>0.0</c:formatCode>
                <c:ptCount val="14"/>
                <c:pt idx="0">
                  <c:v>4.2553191489361701</c:v>
                </c:pt>
                <c:pt idx="1">
                  <c:v>0</c:v>
                </c:pt>
                <c:pt idx="2">
                  <c:v>4.6511627906976933</c:v>
                </c:pt>
                <c:pt idx="3">
                  <c:v>4.8192771084337434</c:v>
                </c:pt>
                <c:pt idx="4">
                  <c:v>3.0303030303030303</c:v>
                </c:pt>
                <c:pt idx="5">
                  <c:v>4.3010752688171845</c:v>
                </c:pt>
                <c:pt idx="6">
                  <c:v>0</c:v>
                </c:pt>
                <c:pt idx="7">
                  <c:v>4.6511627906976933</c:v>
                </c:pt>
                <c:pt idx="8">
                  <c:v>2.666666666666667</c:v>
                </c:pt>
                <c:pt idx="9">
                  <c:v>2.6315789473684208</c:v>
                </c:pt>
                <c:pt idx="10">
                  <c:v>2.8846153846153837</c:v>
                </c:pt>
                <c:pt idx="11">
                  <c:v>1.7241379310344827</c:v>
                </c:pt>
                <c:pt idx="12">
                  <c:v>2.8571428571428572</c:v>
                </c:pt>
                <c:pt idx="13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723520"/>
        <c:axId val="99721984"/>
      </c:lineChart>
      <c:catAx>
        <c:axId val="99714560"/>
        <c:scaling>
          <c:orientation val="minMax"/>
        </c:scaling>
        <c:delete val="0"/>
        <c:axPos val="b"/>
        <c:majorTickMark val="out"/>
        <c:minorTickMark val="none"/>
        <c:tickLblPos val="nextTo"/>
        <c:crossAx val="99716096"/>
        <c:crosses val="autoZero"/>
        <c:auto val="1"/>
        <c:lblAlgn val="ctr"/>
        <c:lblOffset val="100"/>
        <c:noMultiLvlLbl val="0"/>
      </c:catAx>
      <c:valAx>
        <c:axId val="99716096"/>
        <c:scaling>
          <c:orientation val="minMax"/>
          <c:max val="12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714560"/>
        <c:crosses val="autoZero"/>
        <c:crossBetween val="between"/>
        <c:majorUnit val="20"/>
      </c:valAx>
      <c:valAx>
        <c:axId val="99721984"/>
        <c:scaling>
          <c:orientation val="minMax"/>
          <c:max val="6"/>
        </c:scaling>
        <c:delete val="0"/>
        <c:axPos val="r"/>
        <c:numFmt formatCode="General" sourceLinked="1"/>
        <c:majorTickMark val="out"/>
        <c:minorTickMark val="none"/>
        <c:tickLblPos val="nextTo"/>
        <c:crossAx val="99723520"/>
        <c:crosses val="max"/>
        <c:crossBetween val="between"/>
        <c:majorUnit val="0.5"/>
      </c:valAx>
      <c:catAx>
        <c:axId val="99723520"/>
        <c:scaling>
          <c:orientation val="minMax"/>
        </c:scaling>
        <c:delete val="1"/>
        <c:axPos val="b"/>
        <c:majorTickMark val="out"/>
        <c:minorTickMark val="none"/>
        <c:tickLblPos val="nextTo"/>
        <c:crossAx val="9972198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Sheet5!$F$6</c:f>
              <c:strCache>
                <c:ptCount val="1"/>
                <c:pt idx="0">
                  <c:v>Count of Defect Type1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Sheet5!$E$7:$E$15</c:f>
              <c:strCache>
                <c:ptCount val="9"/>
                <c:pt idx="0">
                  <c:v>Loose connection,not working &amp; repaired</c:v>
                </c:pt>
                <c:pt idx="1">
                  <c:v>Thermal Cut Out defective (No Continuity) and replaced</c:v>
                </c:pt>
                <c:pt idx="2">
                  <c:v>Thermostat defective (No continuity) &amp; replaced</c:v>
                </c:pt>
                <c:pt idx="3">
                  <c:v>Heating element Defective(No continuity) -Replaced</c:v>
                </c:pt>
                <c:pt idx="4">
                  <c:v>Internal connection defective</c:v>
                </c:pt>
                <c:pt idx="5">
                  <c:v>Tank Leakage &amp; Replaced</c:v>
                </c:pt>
                <c:pt idx="6">
                  <c:v>Thermostat control on main unit faulty</c:v>
                </c:pt>
                <c:pt idx="7">
                  <c:v>Thermal fuse blown off</c:v>
                </c:pt>
                <c:pt idx="8">
                  <c:v>Heating element defective.</c:v>
                </c:pt>
              </c:strCache>
            </c:strRef>
          </c:cat>
          <c:val>
            <c:numRef>
              <c:f>Sheet5!$F$7:$F$15</c:f>
              <c:numCache>
                <c:formatCode>General</c:formatCode>
                <c:ptCount val="9"/>
                <c:pt idx="0">
                  <c:v>610</c:v>
                </c:pt>
                <c:pt idx="1">
                  <c:v>532</c:v>
                </c:pt>
                <c:pt idx="2">
                  <c:v>312</c:v>
                </c:pt>
                <c:pt idx="3">
                  <c:v>236</c:v>
                </c:pt>
                <c:pt idx="4">
                  <c:v>230</c:v>
                </c:pt>
                <c:pt idx="5">
                  <c:v>224</c:v>
                </c:pt>
                <c:pt idx="6">
                  <c:v>175</c:v>
                </c:pt>
                <c:pt idx="7">
                  <c:v>129</c:v>
                </c:pt>
                <c:pt idx="8">
                  <c:v>105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A90-4ED2-9049-6F42B0389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4919168"/>
        <c:axId val="34920704"/>
      </c:barChart>
      <c:lineChart>
        <c:grouping val="stacked"/>
        <c:varyColors val="0"/>
        <c:ser>
          <c:idx val="2"/>
          <c:order val="1"/>
          <c:tx>
            <c:strRef>
              <c:f>Sheet5!$H$6</c:f>
              <c:strCache>
                <c:ptCount val="1"/>
                <c:pt idx="0">
                  <c:v>Cumulative %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Sheet5!$E$7:$E$15</c:f>
              <c:strCache>
                <c:ptCount val="9"/>
                <c:pt idx="0">
                  <c:v>Loose connection,not working &amp; repaired</c:v>
                </c:pt>
                <c:pt idx="1">
                  <c:v>Thermal Cut Out defective (No Continuity) and replaced</c:v>
                </c:pt>
                <c:pt idx="2">
                  <c:v>Thermostat defective (No continuity) &amp; replaced</c:v>
                </c:pt>
                <c:pt idx="3">
                  <c:v>Heating element Defective(No continuity) -Replaced</c:v>
                </c:pt>
                <c:pt idx="4">
                  <c:v>Internal connection defective</c:v>
                </c:pt>
                <c:pt idx="5">
                  <c:v>Tank Leakage &amp; Replaced</c:v>
                </c:pt>
                <c:pt idx="6">
                  <c:v>Thermostat control on main unit faulty</c:v>
                </c:pt>
                <c:pt idx="7">
                  <c:v>Thermal fuse blown off</c:v>
                </c:pt>
                <c:pt idx="8">
                  <c:v>Heating element defective.</c:v>
                </c:pt>
              </c:strCache>
            </c:strRef>
          </c:cat>
          <c:val>
            <c:numRef>
              <c:f>Sheet5!$H$7:$H$15</c:f>
              <c:numCache>
                <c:formatCode>0%</c:formatCode>
                <c:ptCount val="9"/>
                <c:pt idx="0">
                  <c:v>0.23893458676067372</c:v>
                </c:pt>
                <c:pt idx="1">
                  <c:v>0.44731688209949078</c:v>
                </c:pt>
                <c:pt idx="2">
                  <c:v>0.5695260477869174</c:v>
                </c:pt>
                <c:pt idx="3">
                  <c:v>0.66196631414022722</c:v>
                </c:pt>
                <c:pt idx="4">
                  <c:v>0.75205640423031728</c:v>
                </c:pt>
                <c:pt idx="5">
                  <c:v>0.83979631805718757</c:v>
                </c:pt>
                <c:pt idx="6">
                  <c:v>0.9083431257344301</c:v>
                </c:pt>
                <c:pt idx="7">
                  <c:v>0.95887191539365457</c:v>
                </c:pt>
                <c:pt idx="8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A90-4ED2-9049-6F42B0389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832576"/>
        <c:axId val="34996992"/>
      </c:lineChart>
      <c:dateAx>
        <c:axId val="3491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20704"/>
        <c:crosses val="autoZero"/>
        <c:auto val="0"/>
        <c:lblOffset val="100"/>
        <c:baseTimeUnit val="days"/>
      </c:dateAx>
      <c:valAx>
        <c:axId val="3492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19168"/>
        <c:crossesAt val="1"/>
        <c:crossBetween val="between"/>
      </c:valAx>
      <c:valAx>
        <c:axId val="34996992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32576"/>
        <c:crosses val="max"/>
        <c:crossBetween val="between"/>
      </c:valAx>
      <c:catAx>
        <c:axId val="35832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996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>
                <a:effectLst/>
              </a:rPr>
              <a:t>PDI Rejection % Trend</a:t>
            </a:r>
            <a:endParaRPr lang="en-US">
              <a:effectLst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PDI!$E$74</c:f>
              <c:strCache>
                <c:ptCount val="1"/>
                <c:pt idx="0">
                  <c:v>Lot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PDI!$D$95:$D$102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PDI!$E$95:$E$102</c:f>
              <c:numCache>
                <c:formatCode>General</c:formatCode>
                <c:ptCount val="8"/>
                <c:pt idx="0">
                  <c:v>8</c:v>
                </c:pt>
                <c:pt idx="1">
                  <c:v>4</c:v>
                </c:pt>
                <c:pt idx="2">
                  <c:v>49</c:v>
                </c:pt>
                <c:pt idx="3">
                  <c:v>78</c:v>
                </c:pt>
                <c:pt idx="4">
                  <c:v>91</c:v>
                </c:pt>
                <c:pt idx="5">
                  <c:v>71</c:v>
                </c:pt>
                <c:pt idx="6">
                  <c:v>56</c:v>
                </c:pt>
                <c:pt idx="7">
                  <c:v>35</c:v>
                </c:pt>
              </c:numCache>
            </c:numRef>
          </c:val>
        </c:ser>
        <c:ser>
          <c:idx val="1"/>
          <c:order val="1"/>
          <c:tx>
            <c:strRef>
              <c:f>PDI!$F$74</c:f>
              <c:strCache>
                <c:ptCount val="1"/>
                <c:pt idx="0">
                  <c:v>Lot Accept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PDI!$D$95:$D$102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PDI!$F$95:$F$102</c:f>
              <c:numCache>
                <c:formatCode>General</c:formatCode>
                <c:ptCount val="8"/>
                <c:pt idx="0">
                  <c:v>8</c:v>
                </c:pt>
                <c:pt idx="1">
                  <c:v>4</c:v>
                </c:pt>
                <c:pt idx="2">
                  <c:v>49</c:v>
                </c:pt>
                <c:pt idx="3">
                  <c:v>76</c:v>
                </c:pt>
                <c:pt idx="4">
                  <c:v>88</c:v>
                </c:pt>
                <c:pt idx="5">
                  <c:v>63</c:v>
                </c:pt>
                <c:pt idx="6">
                  <c:v>53</c:v>
                </c:pt>
                <c:pt idx="7">
                  <c:v>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0064640"/>
        <c:axId val="100213888"/>
      </c:barChart>
      <c:lineChart>
        <c:grouping val="standard"/>
        <c:varyColors val="0"/>
        <c:ser>
          <c:idx val="3"/>
          <c:order val="2"/>
          <c:tx>
            <c:strRef>
              <c:f>PDI!$H$74</c:f>
              <c:strCache>
                <c:ptCount val="1"/>
                <c:pt idx="0">
                  <c:v>Target %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circle"/>
            <c:size val="7"/>
            <c:spPr>
              <a:ln>
                <a:solidFill>
                  <a:srgbClr val="00B0F0"/>
                </a:solidFill>
              </a:ln>
            </c:spPr>
          </c:marker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PDI!$D$95:$D$102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PDI!$H$95:$H$102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PDI!$I$74</c:f>
              <c:strCache>
                <c:ptCount val="1"/>
                <c:pt idx="0">
                  <c:v>Rejection%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7030A0"/>
              </a:solidFill>
              <a:ln>
                <a:solidFill>
                  <a:srgbClr val="FF0000"/>
                </a:solidFill>
              </a:ln>
            </c:spPr>
          </c:marker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PDI!$D$95:$D$102</c:f>
              <c:numCache>
                <c:formatCode>mmm-yy</c:formatCode>
                <c:ptCount val="8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</c:numCache>
            </c:numRef>
          </c:cat>
          <c:val>
            <c:numRef>
              <c:f>PDI!$I$95:$I$102</c:f>
              <c:numCache>
                <c:formatCode>0.0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2.5641025641025639</c:v>
                </c:pt>
                <c:pt idx="4">
                  <c:v>3.296703296703297</c:v>
                </c:pt>
                <c:pt idx="5">
                  <c:v>11.267605633802818</c:v>
                </c:pt>
                <c:pt idx="6">
                  <c:v>5.3571428571428568</c:v>
                </c:pt>
                <c:pt idx="7">
                  <c:v>5.7142857142857144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221312"/>
        <c:axId val="100215424"/>
      </c:lineChart>
      <c:dateAx>
        <c:axId val="100064640"/>
        <c:scaling>
          <c:orientation val="minMax"/>
        </c:scaling>
        <c:delete val="0"/>
        <c:axPos val="b"/>
        <c:numFmt formatCode="mmm-yy" sourceLinked="1"/>
        <c:majorTickMark val="none"/>
        <c:minorTickMark val="none"/>
        <c:tickLblPos val="nextTo"/>
        <c:crossAx val="100213888"/>
        <c:crosses val="autoZero"/>
        <c:auto val="1"/>
        <c:lblOffset val="100"/>
        <c:baseTimeUnit val="months"/>
      </c:dateAx>
      <c:valAx>
        <c:axId val="1002138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00064640"/>
        <c:crosses val="autoZero"/>
        <c:crossBetween val="between"/>
      </c:valAx>
      <c:valAx>
        <c:axId val="10021542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100221312"/>
        <c:crosses val="max"/>
        <c:crossBetween val="between"/>
      </c:valAx>
      <c:dateAx>
        <c:axId val="100221312"/>
        <c:scaling>
          <c:orientation val="minMax"/>
        </c:scaling>
        <c:delete val="1"/>
        <c:axPos val="b"/>
        <c:numFmt formatCode="mmm-yy" sourceLinked="1"/>
        <c:majorTickMark val="out"/>
        <c:minorTickMark val="none"/>
        <c:tickLblPos val="nextTo"/>
        <c:crossAx val="100215424"/>
        <c:crosses val="autoZero"/>
        <c:auto val="1"/>
        <c:lblOffset val="100"/>
        <c:baseTimeUnit val="months"/>
      </c:date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100% Lot Acceptance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9418265011698488"/>
          <c:w val="0.96691727756429013"/>
          <c:h val="0.4717778483332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'JUN''2020'!$C$6:$C$7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'JUN''2020'!$C$8:$C$13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1"/>
          <c:order val="1"/>
          <c:tx>
            <c:strRef>
              <c:f>'JUN''2020'!$D$6:$D$7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'JUN''2020'!$D$8:$D$13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2"/>
          <c:order val="2"/>
          <c:tx>
            <c:strRef>
              <c:f>'JUN''2020'!$E$6:$E$7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'JUN''2020'!$E$8:$E$13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'JUN''2020'!$F$6:$F$7</c:f>
              <c:strCache>
                <c:ptCount val="1"/>
                <c:pt idx="0">
                  <c:v>ACCEPT %AGE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'JUN''2020'!$F$8:$F$13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00276096"/>
        <c:axId val="100277632"/>
      </c:barChart>
      <c:catAx>
        <c:axId val="10027609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100277632"/>
        <c:crosses val="autoZero"/>
        <c:auto val="1"/>
        <c:lblAlgn val="ctr"/>
        <c:lblOffset val="100"/>
        <c:noMultiLvlLbl val="0"/>
      </c:catAx>
      <c:valAx>
        <c:axId val="1002776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027609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7962684762740836"/>
          <c:y val="0.13666666666666669"/>
          <c:w val="0.42564048037825536"/>
          <c:h val="5.8801293685776294E-2"/>
        </c:manualLayout>
      </c:layout>
      <c:overlay val="0"/>
    </c:legend>
    <c:plotVisOnly val="1"/>
    <c:dispBlanksAs val="gap"/>
    <c:showDLblsOverMax val="0"/>
  </c:chart>
  <c:spPr>
    <a:ln>
      <a:solidFill>
        <a:prstClr val="black"/>
      </a:solidFill>
    </a:ln>
  </c:spPr>
  <c:txPr>
    <a:bodyPr/>
    <a:lstStyle/>
    <a:p>
      <a:pPr>
        <a:defRPr b="1" i="0" u="none">
          <a:latin typeface="Times New Roman" pitchFamily="18" charset="0"/>
          <a:cs typeface="Times New Roman" pitchFamily="18" charset="0"/>
        </a:defRPr>
      </a:pPr>
      <a:endParaRPr lang="en-US"/>
    </a:p>
  </c:txPr>
  <c:externalData r:id="rId2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Acceptance Below 100%</a:t>
            </a:r>
            <a:endParaRPr lang="en-US" dirty="0"/>
          </a:p>
        </c:rich>
      </c:tx>
      <c:layout>
        <c:manualLayout>
          <c:xMode val="edge"/>
          <c:yMode val="edge"/>
          <c:x val="0.35781541791019195"/>
          <c:y val="1.406001349734260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23105939783005044"/>
          <c:w val="0.99459006074460499"/>
          <c:h val="0.489015497266672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'JUN''2020'!$C$17:$C$18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'JUN''2020'!$C$19:$C$23</c:f>
              <c:numCache>
                <c:formatCode>General</c:formatCode>
                <c:ptCount val="5"/>
                <c:pt idx="0">
                  <c:v>212</c:v>
                </c:pt>
                <c:pt idx="1">
                  <c:v>14</c:v>
                </c:pt>
                <c:pt idx="2">
                  <c:v>19</c:v>
                </c:pt>
                <c:pt idx="3">
                  <c:v>32</c:v>
                </c:pt>
                <c:pt idx="4">
                  <c:v>3</c:v>
                </c:pt>
              </c:numCache>
            </c:numRef>
          </c:val>
        </c:ser>
        <c:ser>
          <c:idx val="1"/>
          <c:order val="1"/>
          <c:tx>
            <c:strRef>
              <c:f>'JUN''2020'!$D$17:$D$18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'JUN''2020'!$D$19:$D$23</c:f>
              <c:numCache>
                <c:formatCode>General</c:formatCode>
                <c:ptCount val="5"/>
                <c:pt idx="0">
                  <c:v>209</c:v>
                </c:pt>
                <c:pt idx="1">
                  <c:v>12</c:v>
                </c:pt>
                <c:pt idx="2">
                  <c:v>16</c:v>
                </c:pt>
                <c:pt idx="3">
                  <c:v>26</c:v>
                </c:pt>
                <c:pt idx="4">
                  <c:v>2</c:v>
                </c:pt>
              </c:numCache>
            </c:numRef>
          </c:val>
        </c:ser>
        <c:ser>
          <c:idx val="2"/>
          <c:order val="2"/>
          <c:tx>
            <c:strRef>
              <c:f>'JUN''2020'!$E$17:$E$18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'JUN''2020'!$E$19:$E$23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ser>
          <c:idx val="3"/>
          <c:order val="3"/>
          <c:tx>
            <c:strRef>
              <c:f>'JUN''2020'!$F$17:$F$18</c:f>
              <c:strCache>
                <c:ptCount val="1"/>
                <c:pt idx="0">
                  <c:v>ACCEPT %AGE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'JUN''2020'!$F$19:$F$23</c:f>
              <c:numCache>
                <c:formatCode>0%</c:formatCode>
                <c:ptCount val="5"/>
                <c:pt idx="0">
                  <c:v>0.98584905660379474</c:v>
                </c:pt>
                <c:pt idx="1">
                  <c:v>0.85714285714285765</c:v>
                </c:pt>
                <c:pt idx="2">
                  <c:v>0.84210526315790002</c:v>
                </c:pt>
                <c:pt idx="3">
                  <c:v>0.8125</c:v>
                </c:pt>
                <c:pt idx="4">
                  <c:v>0.66666666666666663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0347904"/>
        <c:axId val="100349440"/>
      </c:barChart>
      <c:catAx>
        <c:axId val="100347904"/>
        <c:scaling>
          <c:orientation val="minMax"/>
        </c:scaling>
        <c:delete val="0"/>
        <c:axPos val="b"/>
        <c:numFmt formatCode="_-* #,##0_-;\-* #,##0_-;_-* &quot;-&quot;_-;_-@_-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 b="1"/>
            </a:pPr>
            <a:endParaRPr lang="en-US"/>
          </a:p>
        </c:txPr>
        <c:crossAx val="100349440"/>
        <c:crosses val="autoZero"/>
        <c:auto val="1"/>
        <c:lblAlgn val="ctr"/>
        <c:lblOffset val="100"/>
        <c:noMultiLvlLbl val="0"/>
      </c:catAx>
      <c:valAx>
        <c:axId val="100349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34790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1371754322345652"/>
          <c:y val="0.12745458840370769"/>
          <c:w val="0.36427985001139179"/>
          <c:h val="5.4796694154931137E-2"/>
        </c:manualLayout>
      </c:layout>
      <c:overlay val="0"/>
      <c:spPr>
        <a:ln>
          <a:noFill/>
        </a:ln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'[Worksheet in MRM December 20 (Compatibility Mode)]Sheet1'!$C$7:$R$7</c:f>
              <c:strCache>
                <c:ptCount val="16"/>
                <c:pt idx="0">
                  <c:v>SEPT'2019</c:v>
                </c:pt>
                <c:pt idx="1">
                  <c:v>OCT'2019</c:v>
                </c:pt>
                <c:pt idx="2">
                  <c:v>NOV'2019</c:v>
                </c:pt>
                <c:pt idx="3">
                  <c:v>DEC'2019</c:v>
                </c:pt>
                <c:pt idx="4">
                  <c:v>JAN'2020</c:v>
                </c:pt>
                <c:pt idx="5">
                  <c:v>FEB'2020</c:v>
                </c:pt>
                <c:pt idx="6">
                  <c:v>MAR'2020</c:v>
                </c:pt>
                <c:pt idx="7">
                  <c:v>APR'2020</c:v>
                </c:pt>
                <c:pt idx="8">
                  <c:v>MAY'2020</c:v>
                </c:pt>
                <c:pt idx="9">
                  <c:v>JUN'2020</c:v>
                </c:pt>
                <c:pt idx="10">
                  <c:v>JULY'2020</c:v>
                </c:pt>
                <c:pt idx="11">
                  <c:v>AUG'2020</c:v>
                </c:pt>
                <c:pt idx="12">
                  <c:v>SEP'2020</c:v>
                </c:pt>
                <c:pt idx="13">
                  <c:v>OCT'2020</c:v>
                </c:pt>
                <c:pt idx="14">
                  <c:v>NOV'2020</c:v>
                </c:pt>
                <c:pt idx="15">
                  <c:v>DEC'2020</c:v>
                </c:pt>
              </c:strCache>
            </c:strRef>
          </c:cat>
          <c:val>
            <c:numRef>
              <c:f>'[Worksheet in MRM December 20 (Compatibility Mode)]Sheet1'!$C$8:$R$8</c:f>
              <c:numCache>
                <c:formatCode>General</c:formatCode>
                <c:ptCount val="1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</c:numCache>
            </c:numRef>
          </c:val>
          <c:smooth val="0"/>
        </c:ser>
        <c:ser>
          <c:idx val="1"/>
          <c:order val="1"/>
          <c:dLbls>
            <c:dLbl>
              <c:idx val="5"/>
              <c:layout>
                <c:manualLayout>
                  <c:x val="-1.4497126087441414E-3"/>
                  <c:y val="-1.59733827264426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'[Worksheet in MRM December 20 (Compatibility Mode)]Sheet1'!$C$7:$R$7</c:f>
              <c:strCache>
                <c:ptCount val="16"/>
                <c:pt idx="0">
                  <c:v>SEPT'2019</c:v>
                </c:pt>
                <c:pt idx="1">
                  <c:v>OCT'2019</c:v>
                </c:pt>
                <c:pt idx="2">
                  <c:v>NOV'2019</c:v>
                </c:pt>
                <c:pt idx="3">
                  <c:v>DEC'2019</c:v>
                </c:pt>
                <c:pt idx="4">
                  <c:v>JAN'2020</c:v>
                </c:pt>
                <c:pt idx="5">
                  <c:v>FEB'2020</c:v>
                </c:pt>
                <c:pt idx="6">
                  <c:v>MAR'2020</c:v>
                </c:pt>
                <c:pt idx="7">
                  <c:v>APR'2020</c:v>
                </c:pt>
                <c:pt idx="8">
                  <c:v>MAY'2020</c:v>
                </c:pt>
                <c:pt idx="9">
                  <c:v>JUN'2020</c:v>
                </c:pt>
                <c:pt idx="10">
                  <c:v>JULY'2020</c:v>
                </c:pt>
                <c:pt idx="11">
                  <c:v>AUG'2020</c:v>
                </c:pt>
                <c:pt idx="12">
                  <c:v>SEP'2020</c:v>
                </c:pt>
                <c:pt idx="13">
                  <c:v>OCT'2020</c:v>
                </c:pt>
                <c:pt idx="14">
                  <c:v>NOV'2020</c:v>
                </c:pt>
                <c:pt idx="15">
                  <c:v>DEC'2020</c:v>
                </c:pt>
              </c:strCache>
            </c:strRef>
          </c:cat>
          <c:val>
            <c:numRef>
              <c:f>'[Worksheet in MRM December 20 (Compatibility Mode)]Sheet1'!$C$11:$R$11</c:f>
              <c:numCache>
                <c:formatCode>_-* #,##0_-;\-* #,##0_-;_-* "-"_-;_-@_-</c:formatCode>
                <c:ptCount val="16"/>
                <c:pt idx="0">
                  <c:v>6.7627494456762784</c:v>
                </c:pt>
                <c:pt idx="1">
                  <c:v>1.889763779527559</c:v>
                </c:pt>
                <c:pt idx="2">
                  <c:v>3.8737446197991368</c:v>
                </c:pt>
                <c:pt idx="3">
                  <c:v>1.7402945113788488</c:v>
                </c:pt>
                <c:pt idx="4">
                  <c:v>4.2139384116693694</c:v>
                </c:pt>
                <c:pt idx="5">
                  <c:v>1.6759776536312849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2.8708133971291772</c:v>
                </c:pt>
                <c:pt idx="10">
                  <c:v>1.5027322404371535</c:v>
                </c:pt>
                <c:pt idx="11">
                  <c:v>2.9927760577915392</c:v>
                </c:pt>
                <c:pt idx="12">
                  <c:v>2.1986970684039213</c:v>
                </c:pt>
                <c:pt idx="13">
                  <c:v>1.7286084701815041</c:v>
                </c:pt>
                <c:pt idx="14">
                  <c:v>1.1325028312570824</c:v>
                </c:pt>
                <c:pt idx="15">
                  <c:v>2.6431718061674219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363264"/>
        <c:axId val="100397824"/>
      </c:lineChart>
      <c:catAx>
        <c:axId val="100363264"/>
        <c:scaling>
          <c:orientation val="minMax"/>
        </c:scaling>
        <c:delete val="0"/>
        <c:axPos val="b"/>
        <c:majorTickMark val="out"/>
        <c:minorTickMark val="none"/>
        <c:tickLblPos val="nextTo"/>
        <c:crossAx val="100397824"/>
        <c:crosses val="autoZero"/>
        <c:auto val="1"/>
        <c:lblAlgn val="ctr"/>
        <c:lblOffset val="100"/>
        <c:noMultiLvlLbl val="0"/>
      </c:catAx>
      <c:valAx>
        <c:axId val="1003978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036326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Monthwise Rejection Graph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1649097279095509E-2"/>
          <c:y val="0.11407764503468176"/>
          <c:w val="0.98190176227971504"/>
          <c:h val="0.75835604149740687"/>
        </c:manualLayout>
      </c:layout>
      <c:lineChart>
        <c:grouping val="standard"/>
        <c:varyColors val="0"/>
        <c:ser>
          <c:idx val="0"/>
          <c:order val="0"/>
          <c:tx>
            <c:strRef>
              <c:f>'Nov-2021'!$A$23</c:f>
              <c:strCache>
                <c:ptCount val="1"/>
                <c:pt idx="0">
                  <c:v>Target %</c:v>
                </c:pt>
              </c:strCache>
            </c:strRef>
          </c:tx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trendline>
            <c:spPr>
              <a:ln>
                <a:solidFill>
                  <a:srgbClr val="FF0000"/>
                </a:solidFill>
              </a:ln>
            </c:spPr>
            <c:trendlineType val="linear"/>
            <c:dispRSqr val="0"/>
            <c:dispEq val="0"/>
          </c:trendline>
          <c:cat>
            <c:numRef>
              <c:f>'Nov-2021'!$B$22:$O$22</c:f>
              <c:numCache>
                <c:formatCode>mmm-yy</c:formatCode>
                <c:ptCount val="14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  <c:pt idx="8">
                  <c:v>44531</c:v>
                </c:pt>
                <c:pt idx="9">
                  <c:v>44562</c:v>
                </c:pt>
                <c:pt idx="10">
                  <c:v>44593</c:v>
                </c:pt>
                <c:pt idx="11">
                  <c:v>44621</c:v>
                </c:pt>
                <c:pt idx="12">
                  <c:v>44652</c:v>
                </c:pt>
                <c:pt idx="13">
                  <c:v>44682</c:v>
                </c:pt>
              </c:numCache>
            </c:numRef>
          </c:cat>
          <c:val>
            <c:numRef>
              <c:f>'Nov-2021'!$B$23:$O$23</c:f>
              <c:numCache>
                <c:formatCode>General</c:formatCode>
                <c:ptCount val="1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'Nov-2021'!$A$26</c:f>
              <c:strCache>
                <c:ptCount val="1"/>
                <c:pt idx="0">
                  <c:v>Achieved %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dLbls>
            <c:dLbl>
              <c:idx val="5"/>
              <c:spPr>
                <a:ln>
                  <a:solidFill>
                    <a:srgbClr val="00B050"/>
                  </a:solidFill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'Nov-2021'!$B$22:$O$22</c:f>
              <c:numCache>
                <c:formatCode>mmm-yy</c:formatCode>
                <c:ptCount val="14"/>
                <c:pt idx="0">
                  <c:v>44287</c:v>
                </c:pt>
                <c:pt idx="1">
                  <c:v>44317</c:v>
                </c:pt>
                <c:pt idx="2">
                  <c:v>44348</c:v>
                </c:pt>
                <c:pt idx="3">
                  <c:v>44378</c:v>
                </c:pt>
                <c:pt idx="4">
                  <c:v>44409</c:v>
                </c:pt>
                <c:pt idx="5">
                  <c:v>44440</c:v>
                </c:pt>
                <c:pt idx="6">
                  <c:v>44470</c:v>
                </c:pt>
                <c:pt idx="7">
                  <c:v>44501</c:v>
                </c:pt>
                <c:pt idx="8">
                  <c:v>44531</c:v>
                </c:pt>
                <c:pt idx="9">
                  <c:v>44562</c:v>
                </c:pt>
                <c:pt idx="10">
                  <c:v>44593</c:v>
                </c:pt>
                <c:pt idx="11">
                  <c:v>44621</c:v>
                </c:pt>
                <c:pt idx="12">
                  <c:v>44652</c:v>
                </c:pt>
                <c:pt idx="13">
                  <c:v>44682</c:v>
                </c:pt>
              </c:numCache>
            </c:numRef>
          </c:cat>
          <c:val>
            <c:numRef>
              <c:f>'Nov-2021'!$B$26:$O$26</c:f>
              <c:numCache>
                <c:formatCode>General</c:formatCode>
                <c:ptCount val="14"/>
                <c:pt idx="0" formatCode="0.00">
                  <c:v>4.5454545454545459</c:v>
                </c:pt>
                <c:pt idx="1">
                  <c:v>0</c:v>
                </c:pt>
                <c:pt idx="2" formatCode="0.00">
                  <c:v>1.9762845849802373</c:v>
                </c:pt>
                <c:pt idx="3" formatCode="0.00">
                  <c:v>2.3468057366362451</c:v>
                </c:pt>
                <c:pt idx="4" formatCode="0.00">
                  <c:v>1.4525139664804469</c:v>
                </c:pt>
                <c:pt idx="5" formatCode="0.00">
                  <c:v>4.6616541353383463</c:v>
                </c:pt>
                <c:pt idx="6" formatCode="0.00">
                  <c:v>2.6639344262295079</c:v>
                </c:pt>
                <c:pt idx="7" formatCode="0.00">
                  <c:v>2.507836990595611</c:v>
                </c:pt>
                <c:pt idx="8" formatCode="0.00">
                  <c:v>0</c:v>
                </c:pt>
                <c:pt idx="9" formatCode="0.00">
                  <c:v>0</c:v>
                </c:pt>
                <c:pt idx="10" formatCode="0.00">
                  <c:v>0</c:v>
                </c:pt>
                <c:pt idx="11" formatCode="0.00">
                  <c:v>0</c:v>
                </c:pt>
                <c:pt idx="12" formatCode="0.00">
                  <c:v>0</c:v>
                </c:pt>
                <c:pt idx="13">
                  <c:v>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0867456"/>
        <c:axId val="30868992"/>
      </c:lineChart>
      <c:dateAx>
        <c:axId val="30867456"/>
        <c:scaling>
          <c:orientation val="minMax"/>
        </c:scaling>
        <c:delete val="0"/>
        <c:axPos val="b"/>
        <c:numFmt formatCode="mmm-yy" sourceLinked="1"/>
        <c:majorTickMark val="none"/>
        <c:minorTickMark val="none"/>
        <c:tickLblPos val="nextTo"/>
        <c:crossAx val="30868992"/>
        <c:crosses val="autoZero"/>
        <c:auto val="1"/>
        <c:lblOffset val="100"/>
        <c:baseTimeUnit val="months"/>
      </c:dateAx>
      <c:valAx>
        <c:axId val="30868992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30867456"/>
        <c:crosses val="autoZero"/>
        <c:crossBetween val="between"/>
      </c:valAx>
      <c:spPr>
        <a:noFill/>
      </c:spPr>
    </c:plotArea>
    <c:legend>
      <c:legendPos val="t"/>
      <c:layout/>
      <c:overlay val="0"/>
    </c:legend>
    <c:plotVisOnly val="1"/>
    <c:dispBlanksAs val="gap"/>
    <c:showDLblsOverMax val="0"/>
  </c:chart>
  <c:spPr>
    <a:noFill/>
    <a:ln>
      <a:solidFill>
        <a:schemeClr val="bg1">
          <a:lumMod val="50000"/>
        </a:schemeClr>
      </a:solidFill>
    </a:ln>
  </c:spPr>
  <c:txPr>
    <a:bodyPr/>
    <a:lstStyle/>
    <a:p>
      <a:pPr>
        <a:defRPr b="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100% Lot Acceptance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9418265011698488"/>
          <c:w val="0.96691727756429002"/>
          <c:h val="0.4717778483332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'JUN''2020'!$C$6:$C$7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'JUN''2020'!$C$8:$C$13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1"/>
          <c:order val="1"/>
          <c:tx>
            <c:strRef>
              <c:f>'JUN''2020'!$D$6:$D$7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'JUN''2020'!$D$8:$D$13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2"/>
          <c:order val="2"/>
          <c:tx>
            <c:strRef>
              <c:f>'JUN''2020'!$E$6:$E$7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'JUN''2020'!$E$8:$E$13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'JUN''2020'!$F$6:$F$7</c:f>
              <c:strCache>
                <c:ptCount val="1"/>
                <c:pt idx="0">
                  <c:v>ACCEPT %AGE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'JUN''2020'!$F$8:$F$13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65152000"/>
        <c:axId val="265153536"/>
      </c:barChart>
      <c:catAx>
        <c:axId val="26515200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265153536"/>
        <c:crosses val="autoZero"/>
        <c:auto val="1"/>
        <c:lblAlgn val="ctr"/>
        <c:lblOffset val="100"/>
        <c:noMultiLvlLbl val="0"/>
      </c:catAx>
      <c:valAx>
        <c:axId val="2651535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6515200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7962684762740825"/>
          <c:y val="0.13666666666666669"/>
          <c:w val="0.42564048037825525"/>
          <c:h val="5.8801293685776294E-2"/>
        </c:manualLayout>
      </c:layout>
      <c:overlay val="0"/>
    </c:legend>
    <c:plotVisOnly val="1"/>
    <c:dispBlanksAs val="gap"/>
    <c:showDLblsOverMax val="0"/>
  </c:chart>
  <c:spPr>
    <a:ln>
      <a:solidFill>
        <a:prstClr val="black"/>
      </a:solidFill>
    </a:ln>
  </c:spPr>
  <c:txPr>
    <a:bodyPr/>
    <a:lstStyle/>
    <a:p>
      <a:pPr>
        <a:defRPr b="1" i="0" u="none">
          <a:latin typeface="Times New Roman" pitchFamily="18" charset="0"/>
          <a:cs typeface="Times New Roman" pitchFamily="18" charset="0"/>
        </a:defRPr>
      </a:pPr>
      <a:endParaRPr lang="en-US"/>
    </a:p>
  </c:txPr>
  <c:externalData r:id="rId2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Acceptance Below 100%</a:t>
            </a:r>
            <a:endParaRPr lang="en-US" dirty="0"/>
          </a:p>
        </c:rich>
      </c:tx>
      <c:layout>
        <c:manualLayout>
          <c:xMode val="edge"/>
          <c:yMode val="edge"/>
          <c:x val="0.35781541791019189"/>
          <c:y val="1.406001349734260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23105939783005044"/>
          <c:w val="0.9945900607446051"/>
          <c:h val="0.48901549726667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'JUN''2020'!$C$17:$C$18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'JUN''2020'!$C$19:$C$23</c:f>
              <c:numCache>
                <c:formatCode>General</c:formatCode>
                <c:ptCount val="5"/>
                <c:pt idx="0">
                  <c:v>212</c:v>
                </c:pt>
                <c:pt idx="1">
                  <c:v>14</c:v>
                </c:pt>
                <c:pt idx="2">
                  <c:v>19</c:v>
                </c:pt>
                <c:pt idx="3">
                  <c:v>32</c:v>
                </c:pt>
                <c:pt idx="4">
                  <c:v>3</c:v>
                </c:pt>
              </c:numCache>
            </c:numRef>
          </c:val>
        </c:ser>
        <c:ser>
          <c:idx val="1"/>
          <c:order val="1"/>
          <c:tx>
            <c:strRef>
              <c:f>'JUN''2020'!$D$17:$D$18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'JUN''2020'!$D$19:$D$23</c:f>
              <c:numCache>
                <c:formatCode>General</c:formatCode>
                <c:ptCount val="5"/>
                <c:pt idx="0">
                  <c:v>209</c:v>
                </c:pt>
                <c:pt idx="1">
                  <c:v>12</c:v>
                </c:pt>
                <c:pt idx="2">
                  <c:v>16</c:v>
                </c:pt>
                <c:pt idx="3">
                  <c:v>26</c:v>
                </c:pt>
                <c:pt idx="4">
                  <c:v>2</c:v>
                </c:pt>
              </c:numCache>
            </c:numRef>
          </c:val>
        </c:ser>
        <c:ser>
          <c:idx val="2"/>
          <c:order val="2"/>
          <c:tx>
            <c:strRef>
              <c:f>'JUN''2020'!$E$17:$E$18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'JUN''2020'!$E$19:$E$23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ser>
          <c:idx val="3"/>
          <c:order val="3"/>
          <c:tx>
            <c:strRef>
              <c:f>'JUN''2020'!$F$17:$F$18</c:f>
              <c:strCache>
                <c:ptCount val="1"/>
                <c:pt idx="0">
                  <c:v>ACCEPT %AGE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'JUN''2020'!$F$19:$F$23</c:f>
              <c:numCache>
                <c:formatCode>0%</c:formatCode>
                <c:ptCount val="5"/>
                <c:pt idx="0">
                  <c:v>0.9858490566037944</c:v>
                </c:pt>
                <c:pt idx="1">
                  <c:v>0.85714285714285765</c:v>
                </c:pt>
                <c:pt idx="2">
                  <c:v>0.84210526315790002</c:v>
                </c:pt>
                <c:pt idx="3">
                  <c:v>0.8125</c:v>
                </c:pt>
                <c:pt idx="4">
                  <c:v>0.66666666666666663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65223552"/>
        <c:axId val="265237632"/>
      </c:barChart>
      <c:catAx>
        <c:axId val="265223552"/>
        <c:scaling>
          <c:orientation val="minMax"/>
        </c:scaling>
        <c:delete val="0"/>
        <c:axPos val="b"/>
        <c:numFmt formatCode="_-* #,##0_-;\-* #,##0_-;_-* &quot;-&quot;_-;_-@_-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 b="1"/>
            </a:pPr>
            <a:endParaRPr lang="en-US"/>
          </a:p>
        </c:txPr>
        <c:crossAx val="265237632"/>
        <c:crosses val="autoZero"/>
        <c:auto val="1"/>
        <c:lblAlgn val="ctr"/>
        <c:lblOffset val="100"/>
        <c:noMultiLvlLbl val="0"/>
      </c:catAx>
      <c:valAx>
        <c:axId val="265237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522355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1371754322345646"/>
          <c:y val="0.12745458840370769"/>
          <c:w val="0.36427985001139179"/>
          <c:h val="5.4796694154931103E-2"/>
        </c:manualLayout>
      </c:layout>
      <c:overlay val="0"/>
      <c:spPr>
        <a:ln>
          <a:noFill/>
        </a:ln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TOP SUPPLIERS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9418265011698488"/>
          <c:w val="0.96691727756428814"/>
          <c:h val="0.4717778483332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'DEC''2020.'!$C$6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'DEC''2020.'!$B$7:$B$13</c:f>
              <c:strCache>
                <c:ptCount val="7"/>
                <c:pt idx="1">
                  <c:v>FOAM PACK INDIA PVT. LTD.</c:v>
                </c:pt>
                <c:pt idx="2">
                  <c:v>ANIMESH GRAPHICES</c:v>
                </c:pt>
                <c:pt idx="3">
                  <c:v> G.M TECHOCHEMICAL</c:v>
                </c:pt>
                <c:pt idx="4">
                  <c:v>INTERNATIONAL PACKERS</c:v>
                </c:pt>
                <c:pt idx="5">
                  <c:v>K.R RUBBER</c:v>
                </c:pt>
                <c:pt idx="6">
                  <c:v>ONKAR E-14</c:v>
                </c:pt>
              </c:strCache>
            </c:strRef>
          </c:cat>
          <c:val>
            <c:numRef>
              <c:f>'DEC''2020.'!$C$7:$C$13</c:f>
              <c:numCache>
                <c:formatCode>General</c:formatCode>
                <c:ptCount val="7"/>
                <c:pt idx="1">
                  <c:v>60</c:v>
                </c:pt>
                <c:pt idx="2">
                  <c:v>59</c:v>
                </c:pt>
                <c:pt idx="3">
                  <c:v>30</c:v>
                </c:pt>
                <c:pt idx="4">
                  <c:v>28</c:v>
                </c:pt>
                <c:pt idx="5">
                  <c:v>25</c:v>
                </c:pt>
                <c:pt idx="6">
                  <c:v>21</c:v>
                </c:pt>
              </c:numCache>
            </c:numRef>
          </c:val>
        </c:ser>
        <c:ser>
          <c:idx val="1"/>
          <c:order val="1"/>
          <c:tx>
            <c:strRef>
              <c:f>'DEC''2020.'!$D$6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'DEC''2020.'!$B$7:$B$13</c:f>
              <c:strCache>
                <c:ptCount val="7"/>
                <c:pt idx="1">
                  <c:v>FOAM PACK INDIA PVT. LTD.</c:v>
                </c:pt>
                <c:pt idx="2">
                  <c:v>ANIMESH GRAPHICES</c:v>
                </c:pt>
                <c:pt idx="3">
                  <c:v> G.M TECHOCHEMICAL</c:v>
                </c:pt>
                <c:pt idx="4">
                  <c:v>INTERNATIONAL PACKERS</c:v>
                </c:pt>
                <c:pt idx="5">
                  <c:v>K.R RUBBER</c:v>
                </c:pt>
                <c:pt idx="6">
                  <c:v>ONKAR E-14</c:v>
                </c:pt>
              </c:strCache>
            </c:strRef>
          </c:cat>
          <c:val>
            <c:numRef>
              <c:f>'DEC''2020.'!$D$7:$D$13</c:f>
              <c:numCache>
                <c:formatCode>General</c:formatCode>
                <c:ptCount val="7"/>
                <c:pt idx="1">
                  <c:v>60</c:v>
                </c:pt>
                <c:pt idx="2">
                  <c:v>59</c:v>
                </c:pt>
                <c:pt idx="3">
                  <c:v>30</c:v>
                </c:pt>
                <c:pt idx="4">
                  <c:v>28</c:v>
                </c:pt>
                <c:pt idx="5">
                  <c:v>25</c:v>
                </c:pt>
                <c:pt idx="6">
                  <c:v>21</c:v>
                </c:pt>
              </c:numCache>
            </c:numRef>
          </c:val>
        </c:ser>
        <c:ser>
          <c:idx val="2"/>
          <c:order val="2"/>
          <c:tx>
            <c:strRef>
              <c:f>'DEC''2020.'!$E$6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'DEC''2020.'!$B$7:$B$13</c:f>
              <c:strCache>
                <c:ptCount val="7"/>
                <c:pt idx="1">
                  <c:v>FOAM PACK INDIA PVT. LTD.</c:v>
                </c:pt>
                <c:pt idx="2">
                  <c:v>ANIMESH GRAPHICES</c:v>
                </c:pt>
                <c:pt idx="3">
                  <c:v> G.M TECHOCHEMICAL</c:v>
                </c:pt>
                <c:pt idx="4">
                  <c:v>INTERNATIONAL PACKERS</c:v>
                </c:pt>
                <c:pt idx="5">
                  <c:v>K.R RUBBER</c:v>
                </c:pt>
                <c:pt idx="6">
                  <c:v>ONKAR E-14</c:v>
                </c:pt>
              </c:strCache>
            </c:strRef>
          </c:cat>
          <c:val>
            <c:numRef>
              <c:f>'DEC''2020.'!$E$7:$E$13</c:f>
              <c:numCache>
                <c:formatCode>General</c:formatCode>
                <c:ptCount val="7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</c:ser>
        <c:ser>
          <c:idx val="3"/>
          <c:order val="3"/>
          <c:tx>
            <c:strRef>
              <c:f>'DEC''2020.'!$F$6</c:f>
              <c:strCache>
                <c:ptCount val="1"/>
                <c:pt idx="0">
                  <c:v>ACCEPT %AGE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'DEC''2020.'!$B$7:$B$13</c:f>
              <c:strCache>
                <c:ptCount val="7"/>
                <c:pt idx="1">
                  <c:v>FOAM PACK INDIA PVT. LTD.</c:v>
                </c:pt>
                <c:pt idx="2">
                  <c:v>ANIMESH GRAPHICES</c:v>
                </c:pt>
                <c:pt idx="3">
                  <c:v> G.M TECHOCHEMICAL</c:v>
                </c:pt>
                <c:pt idx="4">
                  <c:v>INTERNATIONAL PACKERS</c:v>
                </c:pt>
                <c:pt idx="5">
                  <c:v>K.R RUBBER</c:v>
                </c:pt>
                <c:pt idx="6">
                  <c:v>ONKAR E-14</c:v>
                </c:pt>
              </c:strCache>
            </c:strRef>
          </c:cat>
          <c:val>
            <c:numRef>
              <c:f>'DEC''2020.'!$F$7:$F$13</c:f>
              <c:numCache>
                <c:formatCode>General</c:formatCode>
                <c:ptCount val="7"/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65311360"/>
        <c:axId val="265312896"/>
      </c:barChart>
      <c:catAx>
        <c:axId val="26531136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2700000" vert="horz"/>
          <a:lstStyle/>
          <a:p>
            <a:pPr>
              <a:defRPr b="1"/>
            </a:pPr>
            <a:endParaRPr lang="en-US"/>
          </a:p>
        </c:txPr>
        <c:crossAx val="265312896"/>
        <c:crosses val="autoZero"/>
        <c:auto val="1"/>
        <c:lblAlgn val="ctr"/>
        <c:lblOffset val="100"/>
        <c:noMultiLvlLbl val="0"/>
      </c:catAx>
      <c:valAx>
        <c:axId val="2653128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6531136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7962684762740714"/>
          <c:y val="0.13666666666666669"/>
          <c:w val="0.42564048037825414"/>
          <c:h val="5.8801293685776294E-2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>
                <a:effectLst/>
              </a:rPr>
              <a:t>100% Acceptance</a:t>
            </a:r>
            <a:endParaRPr lang="en-US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9418265011698488"/>
          <c:w val="0.96691727756429136"/>
          <c:h val="0.4717778483332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'NOV''2021'!$C$6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'NOV''2021'!$B$8:$B$12</c:f>
              <c:strCache>
                <c:ptCount val="5"/>
                <c:pt idx="0">
                  <c:v>Onkar D-255</c:v>
                </c:pt>
                <c:pt idx="1">
                  <c:v>Onkar E-14</c:v>
                </c:pt>
                <c:pt idx="2">
                  <c:v>Foam Pack India Pvt. Ltd.</c:v>
                </c:pt>
                <c:pt idx="3">
                  <c:v>Durga Industries D-38</c:v>
                </c:pt>
                <c:pt idx="4">
                  <c:v>Cliffton Packaging</c:v>
                </c:pt>
              </c:strCache>
            </c:strRef>
          </c:cat>
          <c:val>
            <c:numRef>
              <c:f>'NOV''2021'!$C$8:$C$12</c:f>
              <c:numCache>
                <c:formatCode>General</c:formatCode>
                <c:ptCount val="5"/>
                <c:pt idx="0">
                  <c:v>67</c:v>
                </c:pt>
                <c:pt idx="1">
                  <c:v>29</c:v>
                </c:pt>
                <c:pt idx="2">
                  <c:v>29</c:v>
                </c:pt>
                <c:pt idx="3">
                  <c:v>26</c:v>
                </c:pt>
                <c:pt idx="4">
                  <c:v>18</c:v>
                </c:pt>
              </c:numCache>
            </c:numRef>
          </c:val>
        </c:ser>
        <c:ser>
          <c:idx val="1"/>
          <c:order val="1"/>
          <c:tx>
            <c:strRef>
              <c:f>'NOV''2021'!$D$6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'NOV''2021'!$B$8:$B$12</c:f>
              <c:strCache>
                <c:ptCount val="5"/>
                <c:pt idx="0">
                  <c:v>Onkar D-255</c:v>
                </c:pt>
                <c:pt idx="1">
                  <c:v>Onkar E-14</c:v>
                </c:pt>
                <c:pt idx="2">
                  <c:v>Foam Pack India Pvt. Ltd.</c:v>
                </c:pt>
                <c:pt idx="3">
                  <c:v>Durga Industries D-38</c:v>
                </c:pt>
                <c:pt idx="4">
                  <c:v>Cliffton Packaging</c:v>
                </c:pt>
              </c:strCache>
            </c:strRef>
          </c:cat>
          <c:val>
            <c:numRef>
              <c:f>'NOV''2021'!$D$8:$D$12</c:f>
              <c:numCache>
                <c:formatCode>General</c:formatCode>
                <c:ptCount val="5"/>
                <c:pt idx="0">
                  <c:v>67</c:v>
                </c:pt>
                <c:pt idx="1">
                  <c:v>29</c:v>
                </c:pt>
                <c:pt idx="2">
                  <c:v>29</c:v>
                </c:pt>
                <c:pt idx="3">
                  <c:v>26</c:v>
                </c:pt>
                <c:pt idx="4">
                  <c:v>18</c:v>
                </c:pt>
              </c:numCache>
            </c:numRef>
          </c:val>
        </c:ser>
        <c:ser>
          <c:idx val="2"/>
          <c:order val="2"/>
          <c:tx>
            <c:strRef>
              <c:f>'NOV''2021'!$E$6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dLbl>
              <c:idx val="5"/>
              <c:delete val="1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'NOV''2021'!$B$8:$B$12</c:f>
              <c:strCache>
                <c:ptCount val="5"/>
                <c:pt idx="0">
                  <c:v>Onkar D-255</c:v>
                </c:pt>
                <c:pt idx="1">
                  <c:v>Onkar E-14</c:v>
                </c:pt>
                <c:pt idx="2">
                  <c:v>Foam Pack India Pvt. Ltd.</c:v>
                </c:pt>
                <c:pt idx="3">
                  <c:v>Durga Industries D-38</c:v>
                </c:pt>
                <c:pt idx="4">
                  <c:v>Cliffton Packaging</c:v>
                </c:pt>
              </c:strCache>
            </c:strRef>
          </c:cat>
          <c:val>
            <c:numRef>
              <c:f>'NOV''2021'!$E$8:$E$12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3"/>
          <c:order val="3"/>
          <c:tx>
            <c:strRef>
              <c:f>'NOV''2021'!$F$6</c:f>
              <c:strCache>
                <c:ptCount val="1"/>
                <c:pt idx="0">
                  <c:v>ACCEPT %AGE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'NOV''2021'!$B$8:$B$12</c:f>
              <c:strCache>
                <c:ptCount val="5"/>
                <c:pt idx="0">
                  <c:v>Onkar D-255</c:v>
                </c:pt>
                <c:pt idx="1">
                  <c:v>Onkar E-14</c:v>
                </c:pt>
                <c:pt idx="2">
                  <c:v>Foam Pack India Pvt. Ltd.</c:v>
                </c:pt>
                <c:pt idx="3">
                  <c:v>Durga Industries D-38</c:v>
                </c:pt>
                <c:pt idx="4">
                  <c:v>Cliffton Packaging</c:v>
                </c:pt>
              </c:strCache>
            </c:strRef>
          </c:cat>
          <c:val>
            <c:numRef>
              <c:f>'NOV''2021'!$F$8:$F$12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36578048"/>
        <c:axId val="36580736"/>
      </c:barChart>
      <c:catAx>
        <c:axId val="3657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 b="1"/>
            </a:pPr>
            <a:endParaRPr lang="en-US"/>
          </a:p>
        </c:txPr>
        <c:crossAx val="36580736"/>
        <c:crosses val="autoZero"/>
        <c:auto val="1"/>
        <c:lblAlgn val="ctr"/>
        <c:lblOffset val="100"/>
        <c:noMultiLvlLbl val="0"/>
      </c:catAx>
      <c:valAx>
        <c:axId val="365807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657804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7962684762740903"/>
          <c:y val="0.13666666666666669"/>
          <c:w val="0.5278177353994542"/>
          <c:h val="6.2897090037659087E-2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100% Lot Acceptance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9418265011698488"/>
          <c:w val="0.96691727756429013"/>
          <c:h val="0.4717778483332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'JUN''2020'!$C$6:$C$7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'JUN''2020'!$C$8:$C$13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1"/>
          <c:order val="1"/>
          <c:tx>
            <c:strRef>
              <c:f>'JUN''2020'!$D$6:$D$7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'JUN''2020'!$D$8:$D$13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2"/>
          <c:order val="2"/>
          <c:tx>
            <c:strRef>
              <c:f>'JUN''2020'!$E$6:$E$7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'JUN''2020'!$E$8:$E$13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'JUN''2020'!$F$6:$F$7</c:f>
              <c:strCache>
                <c:ptCount val="1"/>
                <c:pt idx="0">
                  <c:v>ACCEPT %AGE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'JUN''2020'!$F$8:$F$13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338409344"/>
        <c:axId val="338410880"/>
      </c:barChart>
      <c:catAx>
        <c:axId val="33840934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338410880"/>
        <c:crosses val="autoZero"/>
        <c:auto val="1"/>
        <c:lblAlgn val="ctr"/>
        <c:lblOffset val="100"/>
        <c:noMultiLvlLbl val="0"/>
      </c:catAx>
      <c:valAx>
        <c:axId val="3384108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840934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7962684762740836"/>
          <c:y val="0.13666666666666669"/>
          <c:w val="0.42564048037825536"/>
          <c:h val="5.8801293685776294E-2"/>
        </c:manualLayout>
      </c:layout>
      <c:overlay val="0"/>
    </c:legend>
    <c:plotVisOnly val="1"/>
    <c:dispBlanksAs val="gap"/>
    <c:showDLblsOverMax val="0"/>
  </c:chart>
  <c:spPr>
    <a:ln>
      <a:solidFill>
        <a:prstClr val="black"/>
      </a:solidFill>
    </a:ln>
  </c:spPr>
  <c:txPr>
    <a:bodyPr/>
    <a:lstStyle/>
    <a:p>
      <a:pPr>
        <a:defRPr b="1" i="0" u="none">
          <a:latin typeface="Times New Roman" pitchFamily="18" charset="0"/>
          <a:cs typeface="Times New Roman" pitchFamily="18" charset="0"/>
        </a:defRPr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5672704"/>
        <c:axId val="105674240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681664"/>
        <c:axId val="105675776"/>
      </c:lineChart>
      <c:catAx>
        <c:axId val="105672704"/>
        <c:scaling>
          <c:orientation val="minMax"/>
        </c:scaling>
        <c:delete val="0"/>
        <c:axPos val="b"/>
        <c:majorTickMark val="none"/>
        <c:minorTickMark val="none"/>
        <c:tickLblPos val="nextTo"/>
        <c:crossAx val="105674240"/>
        <c:crosses val="autoZero"/>
        <c:auto val="1"/>
        <c:lblAlgn val="ctr"/>
        <c:lblOffset val="100"/>
        <c:noMultiLvlLbl val="0"/>
      </c:catAx>
      <c:valAx>
        <c:axId val="1056742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05672704"/>
        <c:crosses val="autoZero"/>
        <c:crossBetween val="between"/>
      </c:valAx>
      <c:valAx>
        <c:axId val="1056757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105681664"/>
        <c:crosses val="max"/>
        <c:crossBetween val="between"/>
      </c:valAx>
      <c:catAx>
        <c:axId val="105681664"/>
        <c:scaling>
          <c:orientation val="minMax"/>
        </c:scaling>
        <c:delete val="1"/>
        <c:axPos val="b"/>
        <c:majorTickMark val="out"/>
        <c:minorTickMark val="none"/>
        <c:tickLblPos val="nextTo"/>
        <c:crossAx val="105675776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Acceptance Below 100%</a:t>
            </a:r>
            <a:endParaRPr lang="en-US" dirty="0"/>
          </a:p>
        </c:rich>
      </c:tx>
      <c:layout>
        <c:manualLayout>
          <c:xMode val="edge"/>
          <c:yMode val="edge"/>
          <c:x val="0.35781541791019195"/>
          <c:y val="1.406001349734260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23105939783005044"/>
          <c:w val="0.99459006074460499"/>
          <c:h val="0.489015497266672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'JUN''2020'!$C$17:$C$18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'JUN''2020'!$C$19:$C$23</c:f>
              <c:numCache>
                <c:formatCode>General</c:formatCode>
                <c:ptCount val="5"/>
                <c:pt idx="0">
                  <c:v>212</c:v>
                </c:pt>
                <c:pt idx="1">
                  <c:v>14</c:v>
                </c:pt>
                <c:pt idx="2">
                  <c:v>19</c:v>
                </c:pt>
                <c:pt idx="3">
                  <c:v>32</c:v>
                </c:pt>
                <c:pt idx="4">
                  <c:v>3</c:v>
                </c:pt>
              </c:numCache>
            </c:numRef>
          </c:val>
        </c:ser>
        <c:ser>
          <c:idx val="1"/>
          <c:order val="1"/>
          <c:tx>
            <c:strRef>
              <c:f>'JUN''2020'!$D$17:$D$18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'JUN''2020'!$D$19:$D$23</c:f>
              <c:numCache>
                <c:formatCode>General</c:formatCode>
                <c:ptCount val="5"/>
                <c:pt idx="0">
                  <c:v>209</c:v>
                </c:pt>
                <c:pt idx="1">
                  <c:v>12</c:v>
                </c:pt>
                <c:pt idx="2">
                  <c:v>16</c:v>
                </c:pt>
                <c:pt idx="3">
                  <c:v>26</c:v>
                </c:pt>
                <c:pt idx="4">
                  <c:v>2</c:v>
                </c:pt>
              </c:numCache>
            </c:numRef>
          </c:val>
        </c:ser>
        <c:ser>
          <c:idx val="2"/>
          <c:order val="2"/>
          <c:tx>
            <c:strRef>
              <c:f>'JUN''2020'!$E$17:$E$18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'JUN''2020'!$E$19:$E$23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ser>
          <c:idx val="3"/>
          <c:order val="3"/>
          <c:tx>
            <c:strRef>
              <c:f>'JUN''2020'!$F$17:$F$18</c:f>
              <c:strCache>
                <c:ptCount val="1"/>
                <c:pt idx="0">
                  <c:v>ACCEPT %AGE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'JUN''2020'!$F$19:$F$23</c:f>
              <c:numCache>
                <c:formatCode>0%</c:formatCode>
                <c:ptCount val="5"/>
                <c:pt idx="0">
                  <c:v>0.98584905660379474</c:v>
                </c:pt>
                <c:pt idx="1">
                  <c:v>0.85714285714285765</c:v>
                </c:pt>
                <c:pt idx="2">
                  <c:v>0.84210526315790002</c:v>
                </c:pt>
                <c:pt idx="3">
                  <c:v>0.8125</c:v>
                </c:pt>
                <c:pt idx="4">
                  <c:v>0.66666666666666663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38563072"/>
        <c:axId val="338564608"/>
      </c:barChart>
      <c:catAx>
        <c:axId val="338563072"/>
        <c:scaling>
          <c:orientation val="minMax"/>
        </c:scaling>
        <c:delete val="0"/>
        <c:axPos val="b"/>
        <c:numFmt formatCode="_-* #,##0_-;\-* #,##0_-;_-* &quot;-&quot;_-;_-@_-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 b="1"/>
            </a:pPr>
            <a:endParaRPr lang="en-US"/>
          </a:p>
        </c:txPr>
        <c:crossAx val="338564608"/>
        <c:crosses val="autoZero"/>
        <c:auto val="1"/>
        <c:lblAlgn val="ctr"/>
        <c:lblOffset val="100"/>
        <c:noMultiLvlLbl val="0"/>
      </c:catAx>
      <c:valAx>
        <c:axId val="338564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856307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1371754322345652"/>
          <c:y val="0.12745458840370769"/>
          <c:w val="0.36427985001139179"/>
          <c:h val="5.4796694154931137E-2"/>
        </c:manualLayout>
      </c:layout>
      <c:overlay val="0"/>
      <c:spPr>
        <a:ln>
          <a:noFill/>
        </a:ln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b="1"/>
            </a:pPr>
            <a:r>
              <a:rPr lang="en-US" sz="1800" b="1" i="0" baseline="0" dirty="0" smtClean="0"/>
              <a:t>Acceptance below 100%</a:t>
            </a:r>
            <a:endParaRPr lang="en-US" sz="1800" b="1" i="0" baseline="0" dirty="0"/>
          </a:p>
        </c:rich>
      </c:tx>
      <c:layout>
        <c:manualLayout>
          <c:xMode val="edge"/>
          <c:yMode val="edge"/>
          <c:x val="0.36832588494006008"/>
          <c:y val="3.345613048368965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9450582954589141"/>
          <c:w val="0.99459006074460699"/>
          <c:h val="0.5255690619911003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'DEC''2020.'!$C$17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'DEC''2020.'!$B$18:$B$26</c:f>
              <c:strCache>
                <c:ptCount val="9"/>
                <c:pt idx="1">
                  <c:v>ONKAR D-255</c:v>
                </c:pt>
                <c:pt idx="2">
                  <c:v>DURGA INDUSTORIES D-38 </c:v>
                </c:pt>
                <c:pt idx="3">
                  <c:v>IMPACT</c:v>
                </c:pt>
                <c:pt idx="4">
                  <c:v>GARGE ENTERPRISES</c:v>
                </c:pt>
                <c:pt idx="5">
                  <c:v>VARDTHMAN</c:v>
                </c:pt>
                <c:pt idx="6">
                  <c:v>GENERAL ELECTRICALES</c:v>
                </c:pt>
                <c:pt idx="7">
                  <c:v>KREATIVE TEACHNOLOGY</c:v>
                </c:pt>
                <c:pt idx="8">
                  <c:v>BLUE DOTS</c:v>
                </c:pt>
              </c:strCache>
            </c:strRef>
          </c:cat>
          <c:val>
            <c:numRef>
              <c:f>'DEC''2020.'!$C$18:$C$26</c:f>
              <c:numCache>
                <c:formatCode>General</c:formatCode>
                <c:ptCount val="9"/>
                <c:pt idx="1">
                  <c:v>438</c:v>
                </c:pt>
                <c:pt idx="2">
                  <c:v>129</c:v>
                </c:pt>
                <c:pt idx="3">
                  <c:v>40</c:v>
                </c:pt>
                <c:pt idx="4">
                  <c:v>31</c:v>
                </c:pt>
                <c:pt idx="5">
                  <c:v>45</c:v>
                </c:pt>
                <c:pt idx="6">
                  <c:v>74</c:v>
                </c:pt>
                <c:pt idx="7">
                  <c:v>35</c:v>
                </c:pt>
                <c:pt idx="8">
                  <c:v>35</c:v>
                </c:pt>
              </c:numCache>
            </c:numRef>
          </c:val>
        </c:ser>
        <c:ser>
          <c:idx val="2"/>
          <c:order val="1"/>
          <c:tx>
            <c:strRef>
              <c:f>'DEC''2020.'!$D$17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'DEC''2020.'!$B$18:$B$26</c:f>
              <c:strCache>
                <c:ptCount val="9"/>
                <c:pt idx="1">
                  <c:v>ONKAR D-255</c:v>
                </c:pt>
                <c:pt idx="2">
                  <c:v>DURGA INDUSTORIES D-38 </c:v>
                </c:pt>
                <c:pt idx="3">
                  <c:v>IMPACT</c:v>
                </c:pt>
                <c:pt idx="4">
                  <c:v>GARGE ENTERPRISES</c:v>
                </c:pt>
                <c:pt idx="5">
                  <c:v>VARDTHMAN</c:v>
                </c:pt>
                <c:pt idx="6">
                  <c:v>GENERAL ELECTRICALES</c:v>
                </c:pt>
                <c:pt idx="7">
                  <c:v>KREATIVE TEACHNOLOGY</c:v>
                </c:pt>
                <c:pt idx="8">
                  <c:v>BLUE DOTS</c:v>
                </c:pt>
              </c:strCache>
            </c:strRef>
          </c:cat>
          <c:val>
            <c:numRef>
              <c:f>'DEC''2020.'!$D$18:$D$26</c:f>
              <c:numCache>
                <c:formatCode>General</c:formatCode>
                <c:ptCount val="9"/>
                <c:pt idx="1">
                  <c:v>435</c:v>
                </c:pt>
                <c:pt idx="2">
                  <c:v>127</c:v>
                </c:pt>
                <c:pt idx="3">
                  <c:v>39</c:v>
                </c:pt>
                <c:pt idx="4">
                  <c:v>30</c:v>
                </c:pt>
                <c:pt idx="5">
                  <c:v>43</c:v>
                </c:pt>
                <c:pt idx="6">
                  <c:v>69</c:v>
                </c:pt>
                <c:pt idx="7">
                  <c:v>32</c:v>
                </c:pt>
                <c:pt idx="8">
                  <c:v>32</c:v>
                </c:pt>
              </c:numCache>
            </c:numRef>
          </c:val>
        </c:ser>
        <c:ser>
          <c:idx val="3"/>
          <c:order val="2"/>
          <c:tx>
            <c:strRef>
              <c:f>'DEC''2020.'!$E$17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'DEC''2020.'!$B$18:$B$26</c:f>
              <c:strCache>
                <c:ptCount val="9"/>
                <c:pt idx="1">
                  <c:v>ONKAR D-255</c:v>
                </c:pt>
                <c:pt idx="2">
                  <c:v>DURGA INDUSTORIES D-38 </c:v>
                </c:pt>
                <c:pt idx="3">
                  <c:v>IMPACT</c:v>
                </c:pt>
                <c:pt idx="4">
                  <c:v>GARGE ENTERPRISES</c:v>
                </c:pt>
                <c:pt idx="5">
                  <c:v>VARDTHMAN</c:v>
                </c:pt>
                <c:pt idx="6">
                  <c:v>GENERAL ELECTRICALES</c:v>
                </c:pt>
                <c:pt idx="7">
                  <c:v>KREATIVE TEACHNOLOGY</c:v>
                </c:pt>
                <c:pt idx="8">
                  <c:v>BLUE DOTS</c:v>
                </c:pt>
              </c:strCache>
            </c:strRef>
          </c:cat>
          <c:val>
            <c:numRef>
              <c:f>'DEC''2020.'!$E$18:$E$26</c:f>
              <c:numCache>
                <c:formatCode>General</c:formatCode>
                <c:ptCount val="9"/>
                <c:pt idx="1">
                  <c:v>3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5</c:v>
                </c:pt>
                <c:pt idx="7">
                  <c:v>3</c:v>
                </c:pt>
                <c:pt idx="8">
                  <c:v>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38555264"/>
        <c:axId val="338556800"/>
      </c:barChart>
      <c:catAx>
        <c:axId val="338555264"/>
        <c:scaling>
          <c:orientation val="minMax"/>
        </c:scaling>
        <c:delete val="0"/>
        <c:axPos val="b"/>
        <c:numFmt formatCode="_-* #,##0_-;\-* #,##0_-;_-* &quot;-&quot;_-;_-@_-" sourceLinked="1"/>
        <c:majorTickMark val="none"/>
        <c:minorTickMark val="none"/>
        <c:tickLblPos val="nextTo"/>
        <c:txPr>
          <a:bodyPr rot="-2700000" vert="horz"/>
          <a:lstStyle/>
          <a:p>
            <a:pPr>
              <a:defRPr b="1"/>
            </a:pPr>
            <a:endParaRPr lang="en-US"/>
          </a:p>
        </c:txPr>
        <c:crossAx val="338556800"/>
        <c:crosses val="autoZero"/>
        <c:auto val="1"/>
        <c:lblAlgn val="ctr"/>
        <c:lblOffset val="100"/>
        <c:noMultiLvlLbl val="0"/>
      </c:catAx>
      <c:valAx>
        <c:axId val="338556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855526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40386949426520435"/>
          <c:y val="0.12863055269617138"/>
          <c:w val="0.20013379268306797"/>
          <c:h val="7.5978627671541121E-2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b="1"/>
            </a:pPr>
            <a:r>
              <a:rPr lang="en-US" sz="1800" b="1" i="0" baseline="0">
                <a:effectLst/>
              </a:rPr>
              <a:t>Below Acceptance</a:t>
            </a:r>
            <a:endParaRPr lang="en-US">
              <a:effectLst/>
            </a:endParaRPr>
          </a:p>
        </c:rich>
      </c:tx>
      <c:layout>
        <c:manualLayout>
          <c:xMode val="edge"/>
          <c:yMode val="edge"/>
          <c:x val="0.35781541791019245"/>
          <c:y val="1.406001349734260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4.0092944117349753E-2"/>
          <c:y val="0.31040053587051852"/>
          <c:w val="0.93366668290690158"/>
          <c:h val="0.3797451428038951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'NOV''2021'!$C$16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'NOV''2021'!$B$17:$B$20</c:f>
              <c:strCache>
                <c:ptCount val="4"/>
                <c:pt idx="0">
                  <c:v>Prasad Electrical</c:v>
                </c:pt>
                <c:pt idx="1">
                  <c:v>Garg Enterprises</c:v>
                </c:pt>
                <c:pt idx="2">
                  <c:v>Animesh</c:v>
                </c:pt>
                <c:pt idx="3">
                  <c:v>General Electricals</c:v>
                </c:pt>
              </c:strCache>
            </c:strRef>
          </c:cat>
          <c:val>
            <c:numRef>
              <c:f>'NOV''2021'!$C$17:$C$20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13</c:v>
                </c:pt>
                <c:pt idx="3">
                  <c:v>41</c:v>
                </c:pt>
              </c:numCache>
            </c:numRef>
          </c:val>
        </c:ser>
        <c:ser>
          <c:idx val="2"/>
          <c:order val="1"/>
          <c:tx>
            <c:strRef>
              <c:f>'NOV''2021'!$D$16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'NOV''2021'!$B$17:$B$20</c:f>
              <c:strCache>
                <c:ptCount val="4"/>
                <c:pt idx="0">
                  <c:v>Prasad Electrical</c:v>
                </c:pt>
                <c:pt idx="1">
                  <c:v>Garg Enterprises</c:v>
                </c:pt>
                <c:pt idx="2">
                  <c:v>Animesh</c:v>
                </c:pt>
                <c:pt idx="3">
                  <c:v>General Electricals</c:v>
                </c:pt>
              </c:strCache>
            </c:strRef>
          </c:cat>
          <c:val>
            <c:numRef>
              <c:f>'NOV''2021'!$D$17:$D$20</c:f>
              <c:numCache>
                <c:formatCode>General</c:formatCode>
                <c:ptCount val="4"/>
                <c:pt idx="0">
                  <c:v>7</c:v>
                </c:pt>
                <c:pt idx="1">
                  <c:v>10</c:v>
                </c:pt>
                <c:pt idx="2">
                  <c:v>12</c:v>
                </c:pt>
                <c:pt idx="3">
                  <c:v>38</c:v>
                </c:pt>
              </c:numCache>
            </c:numRef>
          </c:val>
        </c:ser>
        <c:ser>
          <c:idx val="3"/>
          <c:order val="2"/>
          <c:tx>
            <c:strRef>
              <c:f>'NOV''2021'!$E$16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'NOV''2021'!$B$17:$B$20</c:f>
              <c:strCache>
                <c:ptCount val="4"/>
                <c:pt idx="0">
                  <c:v>Prasad Electrical</c:v>
                </c:pt>
                <c:pt idx="1">
                  <c:v>Garg Enterprises</c:v>
                </c:pt>
                <c:pt idx="2">
                  <c:v>Animesh</c:v>
                </c:pt>
                <c:pt idx="3">
                  <c:v>General Electricals</c:v>
                </c:pt>
              </c:strCache>
            </c:strRef>
          </c:cat>
          <c:val>
            <c:numRef>
              <c:f>'NOV''2021'!$E$17:$E$20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5286016"/>
        <c:axId val="35404032"/>
      </c:barChart>
      <c:catAx>
        <c:axId val="3528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 b="1"/>
            </a:pPr>
            <a:endParaRPr lang="en-US"/>
          </a:p>
        </c:txPr>
        <c:crossAx val="35404032"/>
        <c:crosses val="autoZero"/>
        <c:auto val="1"/>
        <c:lblAlgn val="ctr"/>
        <c:lblOffset val="100"/>
        <c:noMultiLvlLbl val="0"/>
      </c:catAx>
      <c:valAx>
        <c:axId val="35404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28601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8040060646510317"/>
          <c:y val="0.13210274496937882"/>
          <c:w val="0.39693032981362697"/>
          <c:h val="5.3499743745049622E-2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gradFill>
                <a:gsLst>
                  <a:gs pos="0">
                    <a:srgbClr val="5E9EFF"/>
                  </a:gs>
                  <a:gs pos="39999">
                    <a:srgbClr val="85C2FF"/>
                  </a:gs>
                  <a:gs pos="70000">
                    <a:srgbClr val="C4D6EB"/>
                  </a:gs>
                  <a:gs pos="100000">
                    <a:srgbClr val="FFEBFA"/>
                  </a:gs>
                </a:gsLst>
                <a:lin ang="5400000" scaled="0"/>
              </a:gradFill>
            </a:ln>
            <a:effectLst>
              <a:glow rad="127000">
                <a:schemeClr val="bg1"/>
              </a:glow>
              <a:outerShdw blurRad="50800" dist="50800" dir="5400000" algn="ctr" rotWithShape="0">
                <a:schemeClr val="bg1"/>
              </a:outerShdw>
            </a:effectLst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Sheet3!$G$9:$G$12</c:f>
              <c:strCache>
                <c:ptCount val="4"/>
                <c:pt idx="0">
                  <c:v>2018-19</c:v>
                </c:pt>
                <c:pt idx="1">
                  <c:v>2019-20</c:v>
                </c:pt>
                <c:pt idx="2">
                  <c:v>2020-21</c:v>
                </c:pt>
                <c:pt idx="3">
                  <c:v>Jun'21-Nov'21</c:v>
                </c:pt>
              </c:strCache>
            </c:strRef>
          </c:cat>
          <c:val>
            <c:numRef>
              <c:f>Sheet3!$H$9:$H$12</c:f>
              <c:numCache>
                <c:formatCode>General</c:formatCode>
                <c:ptCount val="4"/>
                <c:pt idx="0">
                  <c:v>17</c:v>
                </c:pt>
                <c:pt idx="1">
                  <c:v>50</c:v>
                </c:pt>
                <c:pt idx="2">
                  <c:v>41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301184"/>
        <c:axId val="30357376"/>
      </c:barChart>
      <c:catAx>
        <c:axId val="30301184"/>
        <c:scaling>
          <c:orientation val="minMax"/>
        </c:scaling>
        <c:delete val="0"/>
        <c:axPos val="b"/>
        <c:majorTickMark val="out"/>
        <c:minorTickMark val="none"/>
        <c:tickLblPos val="nextTo"/>
        <c:crossAx val="30357376"/>
        <c:crosses val="autoZero"/>
        <c:auto val="1"/>
        <c:lblAlgn val="ctr"/>
        <c:lblOffset val="100"/>
        <c:noMultiLvlLbl val="0"/>
      </c:catAx>
      <c:valAx>
        <c:axId val="303573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0301184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100% Lot Acceptance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9418265011698488"/>
          <c:w val="0.96691727756429013"/>
          <c:h val="0.4717778483332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'JUN''2020'!$C$6:$C$7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'JUN''2020'!$C$8:$C$13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1"/>
          <c:order val="1"/>
          <c:tx>
            <c:strRef>
              <c:f>'JUN''2020'!$D$6:$D$7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'JUN''2020'!$D$8:$D$13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2"/>
          <c:order val="2"/>
          <c:tx>
            <c:strRef>
              <c:f>'JUN''2020'!$E$6:$E$7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'JUN''2020'!$E$8:$E$13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'JUN''2020'!$F$6:$F$7</c:f>
              <c:strCache>
                <c:ptCount val="1"/>
                <c:pt idx="0">
                  <c:v>ACCEPT %AGE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'JUN''2020'!$F$8:$F$13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60833792"/>
        <c:axId val="74595712"/>
      </c:barChart>
      <c:catAx>
        <c:axId val="6083379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74595712"/>
        <c:crosses val="autoZero"/>
        <c:auto val="1"/>
        <c:lblAlgn val="ctr"/>
        <c:lblOffset val="100"/>
        <c:noMultiLvlLbl val="0"/>
      </c:catAx>
      <c:valAx>
        <c:axId val="745957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083379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7962684762740836"/>
          <c:y val="0.13666666666666669"/>
          <c:w val="0.42564048037825536"/>
          <c:h val="5.8801293685776294E-2"/>
        </c:manualLayout>
      </c:layout>
      <c:overlay val="0"/>
    </c:legend>
    <c:plotVisOnly val="1"/>
    <c:dispBlanksAs val="gap"/>
    <c:showDLblsOverMax val="0"/>
  </c:chart>
  <c:spPr>
    <a:ln>
      <a:solidFill>
        <a:prstClr val="black"/>
      </a:solidFill>
    </a:ln>
  </c:spPr>
  <c:txPr>
    <a:bodyPr/>
    <a:lstStyle/>
    <a:p>
      <a:pPr>
        <a:defRPr b="1" i="0" u="none">
          <a:latin typeface="Times New Roman" pitchFamily="18" charset="0"/>
          <a:cs typeface="Times New Roman" pitchFamily="18" charset="0"/>
        </a:defRPr>
      </a:pPr>
      <a:endParaRPr lang="en-US"/>
    </a:p>
  </c:txPr>
  <c:externalData r:id="rId2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Acceptance Below 100%</a:t>
            </a:r>
            <a:endParaRPr lang="en-US" dirty="0"/>
          </a:p>
        </c:rich>
      </c:tx>
      <c:layout>
        <c:manualLayout>
          <c:xMode val="edge"/>
          <c:yMode val="edge"/>
          <c:x val="0.35781541791019195"/>
          <c:y val="1.406001349734260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23105939783005044"/>
          <c:w val="0.99459006074460499"/>
          <c:h val="0.489015497266672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'JUN''2020'!$C$17:$C$18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'JUN''2020'!$C$19:$C$23</c:f>
              <c:numCache>
                <c:formatCode>General</c:formatCode>
                <c:ptCount val="5"/>
                <c:pt idx="0">
                  <c:v>212</c:v>
                </c:pt>
                <c:pt idx="1">
                  <c:v>14</c:v>
                </c:pt>
                <c:pt idx="2">
                  <c:v>19</c:v>
                </c:pt>
                <c:pt idx="3">
                  <c:v>32</c:v>
                </c:pt>
                <c:pt idx="4">
                  <c:v>3</c:v>
                </c:pt>
              </c:numCache>
            </c:numRef>
          </c:val>
        </c:ser>
        <c:ser>
          <c:idx val="1"/>
          <c:order val="1"/>
          <c:tx>
            <c:strRef>
              <c:f>'JUN''2020'!$D$17:$D$18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'JUN''2020'!$D$19:$D$23</c:f>
              <c:numCache>
                <c:formatCode>General</c:formatCode>
                <c:ptCount val="5"/>
                <c:pt idx="0">
                  <c:v>209</c:v>
                </c:pt>
                <c:pt idx="1">
                  <c:v>12</c:v>
                </c:pt>
                <c:pt idx="2">
                  <c:v>16</c:v>
                </c:pt>
                <c:pt idx="3">
                  <c:v>26</c:v>
                </c:pt>
                <c:pt idx="4">
                  <c:v>2</c:v>
                </c:pt>
              </c:numCache>
            </c:numRef>
          </c:val>
        </c:ser>
        <c:ser>
          <c:idx val="2"/>
          <c:order val="2"/>
          <c:tx>
            <c:strRef>
              <c:f>'JUN''2020'!$E$17:$E$18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'JUN''2020'!$E$19:$E$23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ser>
          <c:idx val="3"/>
          <c:order val="3"/>
          <c:tx>
            <c:strRef>
              <c:f>'JUN''2020'!$F$17:$F$18</c:f>
              <c:strCache>
                <c:ptCount val="1"/>
                <c:pt idx="0">
                  <c:v>ACCEPT %AGE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'JUN''2020'!$F$19:$F$23</c:f>
              <c:numCache>
                <c:formatCode>0%</c:formatCode>
                <c:ptCount val="5"/>
                <c:pt idx="0">
                  <c:v>0.98584905660379474</c:v>
                </c:pt>
                <c:pt idx="1">
                  <c:v>0.85714285714285765</c:v>
                </c:pt>
                <c:pt idx="2">
                  <c:v>0.84210526315790002</c:v>
                </c:pt>
                <c:pt idx="3">
                  <c:v>0.8125</c:v>
                </c:pt>
                <c:pt idx="4">
                  <c:v>0.66666666666666663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89339776"/>
        <c:axId val="389403008"/>
      </c:barChart>
      <c:catAx>
        <c:axId val="389339776"/>
        <c:scaling>
          <c:orientation val="minMax"/>
        </c:scaling>
        <c:delete val="0"/>
        <c:axPos val="b"/>
        <c:numFmt formatCode="_-* #,##0_-;\-* #,##0_-;_-* &quot;-&quot;_-;_-@_-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 b="1"/>
            </a:pPr>
            <a:endParaRPr lang="en-US"/>
          </a:p>
        </c:txPr>
        <c:crossAx val="389403008"/>
        <c:crosses val="autoZero"/>
        <c:auto val="1"/>
        <c:lblAlgn val="ctr"/>
        <c:lblOffset val="100"/>
        <c:noMultiLvlLbl val="0"/>
      </c:catAx>
      <c:valAx>
        <c:axId val="389403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933977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1371754322345652"/>
          <c:y val="0.12745458840370769"/>
          <c:w val="0.36427985001139179"/>
          <c:h val="5.4796694154931137E-2"/>
        </c:manualLayout>
      </c:layout>
      <c:overlay val="0"/>
      <c:spPr>
        <a:ln>
          <a:noFill/>
        </a:ln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'[Worksheet in MRM December 20 (Compatibility Mode)]Sheet1'!$C$7:$R$7</c:f>
              <c:strCache>
                <c:ptCount val="16"/>
                <c:pt idx="0">
                  <c:v>SEPT'2019</c:v>
                </c:pt>
                <c:pt idx="1">
                  <c:v>OCT'2019</c:v>
                </c:pt>
                <c:pt idx="2">
                  <c:v>NOV'2019</c:v>
                </c:pt>
                <c:pt idx="3">
                  <c:v>DEC'2019</c:v>
                </c:pt>
                <c:pt idx="4">
                  <c:v>JAN'2020</c:v>
                </c:pt>
                <c:pt idx="5">
                  <c:v>FEB'2020</c:v>
                </c:pt>
                <c:pt idx="6">
                  <c:v>MAR'2020</c:v>
                </c:pt>
                <c:pt idx="7">
                  <c:v>APR'2020</c:v>
                </c:pt>
                <c:pt idx="8">
                  <c:v>MAY'2020</c:v>
                </c:pt>
                <c:pt idx="9">
                  <c:v>JUN'2020</c:v>
                </c:pt>
                <c:pt idx="10">
                  <c:v>JULY'2020</c:v>
                </c:pt>
                <c:pt idx="11">
                  <c:v>AUG'2020</c:v>
                </c:pt>
                <c:pt idx="12">
                  <c:v>SEP'2020</c:v>
                </c:pt>
                <c:pt idx="13">
                  <c:v>OCT'2020</c:v>
                </c:pt>
                <c:pt idx="14">
                  <c:v>NOV'2020</c:v>
                </c:pt>
                <c:pt idx="15">
                  <c:v>DEC'2020</c:v>
                </c:pt>
              </c:strCache>
            </c:strRef>
          </c:cat>
          <c:val>
            <c:numRef>
              <c:f>'[Worksheet in MRM December 20 (Compatibility Mode)]Sheet1'!$C$8:$R$8</c:f>
              <c:numCache>
                <c:formatCode>General</c:formatCode>
                <c:ptCount val="1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</c:numCache>
            </c:numRef>
          </c:val>
          <c:smooth val="0"/>
        </c:ser>
        <c:ser>
          <c:idx val="1"/>
          <c:order val="1"/>
          <c:dLbls>
            <c:dLbl>
              <c:idx val="5"/>
              <c:layout>
                <c:manualLayout>
                  <c:x val="-1.4497126087441414E-3"/>
                  <c:y val="-1.59733827264426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'[Worksheet in MRM December 20 (Compatibility Mode)]Sheet1'!$C$7:$R$7</c:f>
              <c:strCache>
                <c:ptCount val="16"/>
                <c:pt idx="0">
                  <c:v>SEPT'2019</c:v>
                </c:pt>
                <c:pt idx="1">
                  <c:v>OCT'2019</c:v>
                </c:pt>
                <c:pt idx="2">
                  <c:v>NOV'2019</c:v>
                </c:pt>
                <c:pt idx="3">
                  <c:v>DEC'2019</c:v>
                </c:pt>
                <c:pt idx="4">
                  <c:v>JAN'2020</c:v>
                </c:pt>
                <c:pt idx="5">
                  <c:v>FEB'2020</c:v>
                </c:pt>
                <c:pt idx="6">
                  <c:v>MAR'2020</c:v>
                </c:pt>
                <c:pt idx="7">
                  <c:v>APR'2020</c:v>
                </c:pt>
                <c:pt idx="8">
                  <c:v>MAY'2020</c:v>
                </c:pt>
                <c:pt idx="9">
                  <c:v>JUN'2020</c:v>
                </c:pt>
                <c:pt idx="10">
                  <c:v>JULY'2020</c:v>
                </c:pt>
                <c:pt idx="11">
                  <c:v>AUG'2020</c:v>
                </c:pt>
                <c:pt idx="12">
                  <c:v>SEP'2020</c:v>
                </c:pt>
                <c:pt idx="13">
                  <c:v>OCT'2020</c:v>
                </c:pt>
                <c:pt idx="14">
                  <c:v>NOV'2020</c:v>
                </c:pt>
                <c:pt idx="15">
                  <c:v>DEC'2020</c:v>
                </c:pt>
              </c:strCache>
            </c:strRef>
          </c:cat>
          <c:val>
            <c:numRef>
              <c:f>'[Worksheet in MRM December 20 (Compatibility Mode)]Sheet1'!$C$11:$R$11</c:f>
              <c:numCache>
                <c:formatCode>_-* #,##0_-;\-* #,##0_-;_-* "-"_-;_-@_-</c:formatCode>
                <c:ptCount val="16"/>
                <c:pt idx="0">
                  <c:v>6.7627494456762784</c:v>
                </c:pt>
                <c:pt idx="1">
                  <c:v>1.889763779527559</c:v>
                </c:pt>
                <c:pt idx="2">
                  <c:v>3.8737446197991368</c:v>
                </c:pt>
                <c:pt idx="3">
                  <c:v>1.7402945113788488</c:v>
                </c:pt>
                <c:pt idx="4">
                  <c:v>4.2139384116693694</c:v>
                </c:pt>
                <c:pt idx="5">
                  <c:v>1.6759776536312849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2.8708133971291772</c:v>
                </c:pt>
                <c:pt idx="10">
                  <c:v>1.5027322404371535</c:v>
                </c:pt>
                <c:pt idx="11">
                  <c:v>2.9927760577915392</c:v>
                </c:pt>
                <c:pt idx="12">
                  <c:v>2.1986970684039213</c:v>
                </c:pt>
                <c:pt idx="13">
                  <c:v>1.7286084701815041</c:v>
                </c:pt>
                <c:pt idx="14">
                  <c:v>1.1325028312570824</c:v>
                </c:pt>
                <c:pt idx="15">
                  <c:v>2.6431718061674219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9441408"/>
        <c:axId val="389442944"/>
      </c:lineChart>
      <c:catAx>
        <c:axId val="389441408"/>
        <c:scaling>
          <c:orientation val="minMax"/>
        </c:scaling>
        <c:delete val="0"/>
        <c:axPos val="b"/>
        <c:majorTickMark val="out"/>
        <c:minorTickMark val="none"/>
        <c:tickLblPos val="nextTo"/>
        <c:crossAx val="389442944"/>
        <c:crosses val="autoZero"/>
        <c:auto val="1"/>
        <c:lblAlgn val="ctr"/>
        <c:lblOffset val="100"/>
        <c:noMultiLvlLbl val="0"/>
      </c:catAx>
      <c:valAx>
        <c:axId val="3894429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8944140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100% Lot Acceptance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9418265011698488"/>
          <c:w val="0.96691727756429013"/>
          <c:h val="0.4717778483332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'JUN''2020'!$C$6:$C$7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'JUN''2020'!$C$8:$C$13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1"/>
          <c:order val="1"/>
          <c:tx>
            <c:strRef>
              <c:f>'JUN''2020'!$D$6:$D$7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'JUN''2020'!$D$8:$D$13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2"/>
          <c:order val="2"/>
          <c:tx>
            <c:strRef>
              <c:f>'JUN''2020'!$E$6:$E$7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'JUN''2020'!$E$8:$E$13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'JUN''2020'!$F$6:$F$7</c:f>
              <c:strCache>
                <c:ptCount val="1"/>
                <c:pt idx="0">
                  <c:v>ACCEPT %AGE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'JUN''2020'!$F$8:$F$13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01091584"/>
        <c:axId val="102912000"/>
      </c:barChart>
      <c:catAx>
        <c:axId val="10109158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102912000"/>
        <c:crosses val="autoZero"/>
        <c:auto val="1"/>
        <c:lblAlgn val="ctr"/>
        <c:lblOffset val="100"/>
        <c:noMultiLvlLbl val="0"/>
      </c:catAx>
      <c:valAx>
        <c:axId val="1029120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109158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7962684762740836"/>
          <c:y val="0.13666666666666669"/>
          <c:w val="0.42564048037825536"/>
          <c:h val="5.8801293685776294E-2"/>
        </c:manualLayout>
      </c:layout>
      <c:overlay val="0"/>
    </c:legend>
    <c:plotVisOnly val="1"/>
    <c:dispBlanksAs val="gap"/>
    <c:showDLblsOverMax val="0"/>
  </c:chart>
  <c:spPr>
    <a:ln>
      <a:solidFill>
        <a:prstClr val="black"/>
      </a:solidFill>
    </a:ln>
  </c:spPr>
  <c:txPr>
    <a:bodyPr/>
    <a:lstStyle/>
    <a:p>
      <a:pPr>
        <a:defRPr b="1" i="0" u="none">
          <a:latin typeface="Times New Roman" pitchFamily="18" charset="0"/>
          <a:cs typeface="Times New Roman" pitchFamily="18" charset="0"/>
        </a:defRPr>
      </a:pPr>
      <a:endParaRPr lang="en-US"/>
    </a:p>
  </c:txPr>
  <c:externalData r:id="rId2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Acceptance Below 100%</a:t>
            </a:r>
            <a:endParaRPr lang="en-US" dirty="0"/>
          </a:p>
        </c:rich>
      </c:tx>
      <c:layout>
        <c:manualLayout>
          <c:xMode val="edge"/>
          <c:yMode val="edge"/>
          <c:x val="0.35781541791019195"/>
          <c:y val="1.406001349734260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23105939783005044"/>
          <c:w val="0.99459006074460499"/>
          <c:h val="0.489015497266672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'JUN''2020'!$C$17:$C$18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'JUN''2020'!$C$19:$C$23</c:f>
              <c:numCache>
                <c:formatCode>General</c:formatCode>
                <c:ptCount val="5"/>
                <c:pt idx="0">
                  <c:v>212</c:v>
                </c:pt>
                <c:pt idx="1">
                  <c:v>14</c:v>
                </c:pt>
                <c:pt idx="2">
                  <c:v>19</c:v>
                </c:pt>
                <c:pt idx="3">
                  <c:v>32</c:v>
                </c:pt>
                <c:pt idx="4">
                  <c:v>3</c:v>
                </c:pt>
              </c:numCache>
            </c:numRef>
          </c:val>
        </c:ser>
        <c:ser>
          <c:idx val="1"/>
          <c:order val="1"/>
          <c:tx>
            <c:strRef>
              <c:f>'JUN''2020'!$D$17:$D$18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'JUN''2020'!$D$19:$D$23</c:f>
              <c:numCache>
                <c:formatCode>General</c:formatCode>
                <c:ptCount val="5"/>
                <c:pt idx="0">
                  <c:v>209</c:v>
                </c:pt>
                <c:pt idx="1">
                  <c:v>12</c:v>
                </c:pt>
                <c:pt idx="2">
                  <c:v>16</c:v>
                </c:pt>
                <c:pt idx="3">
                  <c:v>26</c:v>
                </c:pt>
                <c:pt idx="4">
                  <c:v>2</c:v>
                </c:pt>
              </c:numCache>
            </c:numRef>
          </c:val>
        </c:ser>
        <c:ser>
          <c:idx val="2"/>
          <c:order val="2"/>
          <c:tx>
            <c:strRef>
              <c:f>'JUN''2020'!$E$17:$E$18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'JUN''2020'!$E$19:$E$23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ser>
          <c:idx val="3"/>
          <c:order val="3"/>
          <c:tx>
            <c:strRef>
              <c:f>'JUN''2020'!$F$17:$F$18</c:f>
              <c:strCache>
                <c:ptCount val="1"/>
                <c:pt idx="0">
                  <c:v>ACCEPT %AGE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'JUN''2020'!$F$19:$F$23</c:f>
              <c:numCache>
                <c:formatCode>0%</c:formatCode>
                <c:ptCount val="5"/>
                <c:pt idx="0">
                  <c:v>0.98584905660379474</c:v>
                </c:pt>
                <c:pt idx="1">
                  <c:v>0.85714285714285765</c:v>
                </c:pt>
                <c:pt idx="2">
                  <c:v>0.84210526315790002</c:v>
                </c:pt>
                <c:pt idx="3">
                  <c:v>0.8125</c:v>
                </c:pt>
                <c:pt idx="4">
                  <c:v>0.66666666666666663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5877504"/>
        <c:axId val="105889152"/>
      </c:barChart>
      <c:catAx>
        <c:axId val="105877504"/>
        <c:scaling>
          <c:orientation val="minMax"/>
        </c:scaling>
        <c:delete val="0"/>
        <c:axPos val="b"/>
        <c:numFmt formatCode="_-* #,##0_-;\-* #,##0_-;_-* &quot;-&quot;_-;_-@_-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 b="1"/>
            </a:pPr>
            <a:endParaRPr lang="en-US"/>
          </a:p>
        </c:txPr>
        <c:crossAx val="105889152"/>
        <c:crosses val="autoZero"/>
        <c:auto val="1"/>
        <c:lblAlgn val="ctr"/>
        <c:lblOffset val="100"/>
        <c:noMultiLvlLbl val="0"/>
      </c:catAx>
      <c:valAx>
        <c:axId val="105889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87750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1371754322345652"/>
          <c:y val="0.12745458840370769"/>
          <c:w val="0.36427985001139179"/>
          <c:h val="5.4796694154931137E-2"/>
        </c:manualLayout>
      </c:layout>
      <c:overlay val="0"/>
      <c:spPr>
        <a:ln>
          <a:noFill/>
        </a:ln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'[Worksheet in MRM December 20 (Compatibility Mode)]Sheet1'!$C$7:$R$7</c:f>
              <c:strCache>
                <c:ptCount val="16"/>
                <c:pt idx="0">
                  <c:v>SEPT'2019</c:v>
                </c:pt>
                <c:pt idx="1">
                  <c:v>OCT'2019</c:v>
                </c:pt>
                <c:pt idx="2">
                  <c:v>NOV'2019</c:v>
                </c:pt>
                <c:pt idx="3">
                  <c:v>DEC'2019</c:v>
                </c:pt>
                <c:pt idx="4">
                  <c:v>JAN'2020</c:v>
                </c:pt>
                <c:pt idx="5">
                  <c:v>FEB'2020</c:v>
                </c:pt>
                <c:pt idx="6">
                  <c:v>MAR'2020</c:v>
                </c:pt>
                <c:pt idx="7">
                  <c:v>APR'2020</c:v>
                </c:pt>
                <c:pt idx="8">
                  <c:v>MAY'2020</c:v>
                </c:pt>
                <c:pt idx="9">
                  <c:v>JUN'2020</c:v>
                </c:pt>
                <c:pt idx="10">
                  <c:v>JULY'2020</c:v>
                </c:pt>
                <c:pt idx="11">
                  <c:v>AUG'2020</c:v>
                </c:pt>
                <c:pt idx="12">
                  <c:v>SEP'2020</c:v>
                </c:pt>
                <c:pt idx="13">
                  <c:v>OCT'2020</c:v>
                </c:pt>
                <c:pt idx="14">
                  <c:v>NOV'2020</c:v>
                </c:pt>
                <c:pt idx="15">
                  <c:v>DEC'2020</c:v>
                </c:pt>
              </c:strCache>
            </c:strRef>
          </c:cat>
          <c:val>
            <c:numRef>
              <c:f>'[Worksheet in MRM December 20 (Compatibility Mode)]Sheet1'!$C$8:$R$8</c:f>
              <c:numCache>
                <c:formatCode>General</c:formatCode>
                <c:ptCount val="1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</c:numCache>
            </c:numRef>
          </c:val>
          <c:smooth val="0"/>
        </c:ser>
        <c:ser>
          <c:idx val="1"/>
          <c:order val="1"/>
          <c:dLbls>
            <c:dLbl>
              <c:idx val="5"/>
              <c:layout>
                <c:manualLayout>
                  <c:x val="-1.4497126087441414E-3"/>
                  <c:y val="-1.59733827264426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'[Worksheet in MRM December 20 (Compatibility Mode)]Sheet1'!$C$7:$R$7</c:f>
              <c:strCache>
                <c:ptCount val="16"/>
                <c:pt idx="0">
                  <c:v>SEPT'2019</c:v>
                </c:pt>
                <c:pt idx="1">
                  <c:v>OCT'2019</c:v>
                </c:pt>
                <c:pt idx="2">
                  <c:v>NOV'2019</c:v>
                </c:pt>
                <c:pt idx="3">
                  <c:v>DEC'2019</c:v>
                </c:pt>
                <c:pt idx="4">
                  <c:v>JAN'2020</c:v>
                </c:pt>
                <c:pt idx="5">
                  <c:v>FEB'2020</c:v>
                </c:pt>
                <c:pt idx="6">
                  <c:v>MAR'2020</c:v>
                </c:pt>
                <c:pt idx="7">
                  <c:v>APR'2020</c:v>
                </c:pt>
                <c:pt idx="8">
                  <c:v>MAY'2020</c:v>
                </c:pt>
                <c:pt idx="9">
                  <c:v>JUN'2020</c:v>
                </c:pt>
                <c:pt idx="10">
                  <c:v>JULY'2020</c:v>
                </c:pt>
                <c:pt idx="11">
                  <c:v>AUG'2020</c:v>
                </c:pt>
                <c:pt idx="12">
                  <c:v>SEP'2020</c:v>
                </c:pt>
                <c:pt idx="13">
                  <c:v>OCT'2020</c:v>
                </c:pt>
                <c:pt idx="14">
                  <c:v>NOV'2020</c:v>
                </c:pt>
                <c:pt idx="15">
                  <c:v>DEC'2020</c:v>
                </c:pt>
              </c:strCache>
            </c:strRef>
          </c:cat>
          <c:val>
            <c:numRef>
              <c:f>'[Worksheet in MRM December 20 (Compatibility Mode)]Sheet1'!$C$11:$R$11</c:f>
              <c:numCache>
                <c:formatCode>_-* #,##0_-;\-* #,##0_-;_-* "-"_-;_-@_-</c:formatCode>
                <c:ptCount val="16"/>
                <c:pt idx="0">
                  <c:v>6.7627494456762784</c:v>
                </c:pt>
                <c:pt idx="1">
                  <c:v>1.889763779527559</c:v>
                </c:pt>
                <c:pt idx="2">
                  <c:v>3.8737446197991368</c:v>
                </c:pt>
                <c:pt idx="3">
                  <c:v>1.7402945113788488</c:v>
                </c:pt>
                <c:pt idx="4">
                  <c:v>4.2139384116693694</c:v>
                </c:pt>
                <c:pt idx="5">
                  <c:v>1.6759776536312849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2.8708133971291772</c:v>
                </c:pt>
                <c:pt idx="10">
                  <c:v>1.5027322404371535</c:v>
                </c:pt>
                <c:pt idx="11">
                  <c:v>2.9927760577915392</c:v>
                </c:pt>
                <c:pt idx="12">
                  <c:v>2.1986970684039213</c:v>
                </c:pt>
                <c:pt idx="13">
                  <c:v>1.7286084701815041</c:v>
                </c:pt>
                <c:pt idx="14">
                  <c:v>1.1325028312570824</c:v>
                </c:pt>
                <c:pt idx="15">
                  <c:v>2.6431718061674219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476032"/>
        <c:axId val="186844288"/>
      </c:lineChart>
      <c:catAx>
        <c:axId val="186476032"/>
        <c:scaling>
          <c:orientation val="minMax"/>
        </c:scaling>
        <c:delete val="0"/>
        <c:axPos val="b"/>
        <c:majorTickMark val="out"/>
        <c:minorTickMark val="none"/>
        <c:tickLblPos val="nextTo"/>
        <c:crossAx val="186844288"/>
        <c:crosses val="autoZero"/>
        <c:auto val="1"/>
        <c:lblAlgn val="ctr"/>
        <c:lblOffset val="100"/>
        <c:noMultiLvlLbl val="0"/>
      </c:catAx>
      <c:valAx>
        <c:axId val="1868442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64760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Loose Connection 2nd Level Pareto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Sheet5!$O$15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2137882764654417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C3-4BFB-A372-EE55DE2A20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Sheet5!$N$16:$N$29</c:f>
              <c:strCache>
                <c:ptCount val="14"/>
                <c:pt idx="0">
                  <c:v>Loose Connection Rectified</c:v>
                </c:pt>
                <c:pt idx="1">
                  <c:v>Cutout reset &amp; OK</c:v>
                </c:pt>
                <c:pt idx="2">
                  <c:v>Wire Adjustement</c:v>
                </c:pt>
                <c:pt idx="3">
                  <c:v>File attached</c:v>
                </c:pt>
                <c:pt idx="4">
                  <c:v>Product OK</c:v>
                </c:pt>
                <c:pt idx="5">
                  <c:v>Thermostat Adjustement</c:v>
                </c:pt>
                <c:pt idx="6">
                  <c:v>OK</c:v>
                </c:pt>
                <c:pt idx="7">
                  <c:v>Plumbing issues at customer site</c:v>
                </c:pt>
                <c:pt idx="8">
                  <c:v>Others</c:v>
                </c:pt>
                <c:pt idx="9">
                  <c:v>Main Lead Defects</c:v>
                </c:pt>
                <c:pt idx="10">
                  <c:v>Indicator changed</c:v>
                </c:pt>
                <c:pt idx="11">
                  <c:v>Knob Changed</c:v>
                </c:pt>
                <c:pt idx="12">
                  <c:v>Element Replacement</c:v>
                </c:pt>
                <c:pt idx="13">
                  <c:v>Water Leakage</c:v>
                </c:pt>
              </c:strCache>
            </c:strRef>
          </c:cat>
          <c:val>
            <c:numRef>
              <c:f>Sheet5!$O$16:$O$29</c:f>
              <c:numCache>
                <c:formatCode>General</c:formatCode>
                <c:ptCount val="14"/>
                <c:pt idx="0">
                  <c:v>280</c:v>
                </c:pt>
                <c:pt idx="1">
                  <c:v>93</c:v>
                </c:pt>
                <c:pt idx="2">
                  <c:v>64</c:v>
                </c:pt>
                <c:pt idx="3">
                  <c:v>42</c:v>
                </c:pt>
                <c:pt idx="4">
                  <c:v>37</c:v>
                </c:pt>
                <c:pt idx="5">
                  <c:v>23</c:v>
                </c:pt>
                <c:pt idx="6">
                  <c:v>23</c:v>
                </c:pt>
                <c:pt idx="7">
                  <c:v>16</c:v>
                </c:pt>
                <c:pt idx="8">
                  <c:v>15</c:v>
                </c:pt>
                <c:pt idx="9">
                  <c:v>5</c:v>
                </c:pt>
                <c:pt idx="10">
                  <c:v>4</c:v>
                </c:pt>
                <c:pt idx="11">
                  <c:v>4</c:v>
                </c:pt>
                <c:pt idx="12">
                  <c:v>2</c:v>
                </c:pt>
                <c:pt idx="1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8C3-4BFB-A372-EE55DE2A20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077312"/>
        <c:axId val="96119424"/>
      </c:barChart>
      <c:lineChart>
        <c:grouping val="stacked"/>
        <c:varyColors val="0"/>
        <c:ser>
          <c:idx val="2"/>
          <c:order val="1"/>
          <c:tx>
            <c:strRef>
              <c:f>Sheet5!$Q$15</c:f>
              <c:strCache>
                <c:ptCount val="1"/>
                <c:pt idx="0">
                  <c:v>Cimulative%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Sheet5!$N$16:$N$29</c:f>
              <c:strCache>
                <c:ptCount val="14"/>
                <c:pt idx="0">
                  <c:v>Loose Connection Rectified</c:v>
                </c:pt>
                <c:pt idx="1">
                  <c:v>Cutout reset &amp; OK</c:v>
                </c:pt>
                <c:pt idx="2">
                  <c:v>Wire Adjustement</c:v>
                </c:pt>
                <c:pt idx="3">
                  <c:v>File attached</c:v>
                </c:pt>
                <c:pt idx="4">
                  <c:v>Product OK</c:v>
                </c:pt>
                <c:pt idx="5">
                  <c:v>Thermostat Adjustement</c:v>
                </c:pt>
                <c:pt idx="6">
                  <c:v>OK</c:v>
                </c:pt>
                <c:pt idx="7">
                  <c:v>Plumbing issues at customer site</c:v>
                </c:pt>
                <c:pt idx="8">
                  <c:v>Others</c:v>
                </c:pt>
                <c:pt idx="9">
                  <c:v>Main Lead Defects</c:v>
                </c:pt>
                <c:pt idx="10">
                  <c:v>Indicator changed</c:v>
                </c:pt>
                <c:pt idx="11">
                  <c:v>Knob Changed</c:v>
                </c:pt>
                <c:pt idx="12">
                  <c:v>Element Replacement</c:v>
                </c:pt>
                <c:pt idx="13">
                  <c:v>Water Leakage</c:v>
                </c:pt>
              </c:strCache>
            </c:strRef>
          </c:cat>
          <c:val>
            <c:numRef>
              <c:f>Sheet5!$Q$16:$Q$29</c:f>
              <c:numCache>
                <c:formatCode>0%</c:formatCode>
                <c:ptCount val="14"/>
                <c:pt idx="0">
                  <c:v>0.45901639344262296</c:v>
                </c:pt>
                <c:pt idx="1">
                  <c:v>0.61147540983606552</c:v>
                </c:pt>
                <c:pt idx="2">
                  <c:v>0.71639344262295079</c:v>
                </c:pt>
                <c:pt idx="3">
                  <c:v>0.78524590163934427</c:v>
                </c:pt>
                <c:pt idx="4">
                  <c:v>0.84590163934426232</c:v>
                </c:pt>
                <c:pt idx="5">
                  <c:v>0.88360655737704918</c:v>
                </c:pt>
                <c:pt idx="6">
                  <c:v>0.92131147540983604</c:v>
                </c:pt>
                <c:pt idx="7">
                  <c:v>0.94754098360655736</c:v>
                </c:pt>
                <c:pt idx="8">
                  <c:v>0.97213114754098362</c:v>
                </c:pt>
                <c:pt idx="9">
                  <c:v>0.98032786885245904</c:v>
                </c:pt>
                <c:pt idx="10">
                  <c:v>0.9868852459016394</c:v>
                </c:pt>
                <c:pt idx="11">
                  <c:v>0.99344262295081964</c:v>
                </c:pt>
                <c:pt idx="12">
                  <c:v>0.99672131147540988</c:v>
                </c:pt>
                <c:pt idx="1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8C3-4BFB-A372-EE55DE2A20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155904"/>
        <c:axId val="96153984"/>
      </c:lineChart>
      <c:catAx>
        <c:axId val="9607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19424"/>
        <c:crosses val="autoZero"/>
        <c:auto val="1"/>
        <c:lblAlgn val="ctr"/>
        <c:lblOffset val="100"/>
        <c:noMultiLvlLbl val="0"/>
      </c:catAx>
      <c:valAx>
        <c:axId val="96119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77312"/>
        <c:crosses val="autoZero"/>
        <c:crossBetween val="between"/>
      </c:valAx>
      <c:valAx>
        <c:axId val="96153984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55904"/>
        <c:crosses val="max"/>
        <c:crossBetween val="between"/>
      </c:valAx>
      <c:catAx>
        <c:axId val="96155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61539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100% Lot Acceptance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9418265011698488"/>
          <c:w val="0.96691727756429013"/>
          <c:h val="0.4717778483332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'JUN''2020'!$C$6:$C$7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'JUN''2020'!$C$8:$C$13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1"/>
          <c:order val="1"/>
          <c:tx>
            <c:strRef>
              <c:f>'JUN''2020'!$D$6:$D$7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'JUN''2020'!$D$8:$D$13</c:f>
              <c:numCache>
                <c:formatCode>General</c:formatCode>
                <c:ptCount val="6"/>
                <c:pt idx="0">
                  <c:v>56</c:v>
                </c:pt>
                <c:pt idx="1">
                  <c:v>22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2"/>
          <c:order val="2"/>
          <c:tx>
            <c:strRef>
              <c:f>'JUN''2020'!$E$6:$E$7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'JUN''2020'!$E$8:$E$13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'JUN''2020'!$F$6:$F$7</c:f>
              <c:strCache>
                <c:ptCount val="1"/>
                <c:pt idx="0">
                  <c:v>ACCEPT %AGE</c:v>
                </c:pt>
              </c:strCache>
            </c:strRef>
          </c:tx>
          <c:invertIfNegative val="0"/>
          <c:cat>
            <c:strRef>
              <c:f>'JUN''2020'!$B$8:$B$13</c:f>
              <c:strCache>
                <c:ptCount val="6"/>
                <c:pt idx="0">
                  <c:v>ONKAR DELHI</c:v>
                </c:pt>
                <c:pt idx="1">
                  <c:v>FOAM PACK</c:v>
                </c:pt>
                <c:pt idx="2">
                  <c:v>K.R RUBBER</c:v>
                </c:pt>
                <c:pt idx="3">
                  <c:v>ANIMESH GRAPHICES</c:v>
                </c:pt>
                <c:pt idx="4">
                  <c:v>ANIL ENGINEERING</c:v>
                </c:pt>
                <c:pt idx="5">
                  <c:v>INTERNATIONAL PACKERS</c:v>
                </c:pt>
              </c:strCache>
            </c:strRef>
          </c:cat>
          <c:val>
            <c:numRef>
              <c:f>'JUN''2020'!$F$8:$F$13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8117888"/>
        <c:axId val="101076992"/>
      </c:barChart>
      <c:catAx>
        <c:axId val="9811788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101076992"/>
        <c:crosses val="autoZero"/>
        <c:auto val="1"/>
        <c:lblAlgn val="ctr"/>
        <c:lblOffset val="100"/>
        <c:noMultiLvlLbl val="0"/>
      </c:catAx>
      <c:valAx>
        <c:axId val="101076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811788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7962684762740836"/>
          <c:y val="0.13666666666666669"/>
          <c:w val="0.42564048037825536"/>
          <c:h val="5.8801293685776294E-2"/>
        </c:manualLayout>
      </c:layout>
      <c:overlay val="0"/>
    </c:legend>
    <c:plotVisOnly val="1"/>
    <c:dispBlanksAs val="gap"/>
    <c:showDLblsOverMax val="0"/>
  </c:chart>
  <c:spPr>
    <a:ln>
      <a:solidFill>
        <a:prstClr val="black"/>
      </a:solidFill>
    </a:ln>
  </c:spPr>
  <c:txPr>
    <a:bodyPr/>
    <a:lstStyle/>
    <a:p>
      <a:pPr>
        <a:defRPr b="1" i="0" u="none">
          <a:latin typeface="Times New Roman" pitchFamily="18" charset="0"/>
          <a:cs typeface="Times New Roman" pitchFamily="18" charset="0"/>
        </a:defRPr>
      </a:pPr>
      <a:endParaRPr lang="en-US"/>
    </a:p>
  </c:txPr>
  <c:externalData r:id="rId2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Acceptance Below 100%</a:t>
            </a:r>
            <a:endParaRPr lang="en-US" dirty="0"/>
          </a:p>
        </c:rich>
      </c:tx>
      <c:layout>
        <c:manualLayout>
          <c:xMode val="edge"/>
          <c:yMode val="edge"/>
          <c:x val="0.35781541791019195"/>
          <c:y val="1.406001349734260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23105939783005044"/>
          <c:w val="0.99459006074460499"/>
          <c:h val="0.489015497266672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'JUN''2020'!$C$17:$C$18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'JUN''2020'!$C$19:$C$23</c:f>
              <c:numCache>
                <c:formatCode>General</c:formatCode>
                <c:ptCount val="5"/>
                <c:pt idx="0">
                  <c:v>212</c:v>
                </c:pt>
                <c:pt idx="1">
                  <c:v>14</c:v>
                </c:pt>
                <c:pt idx="2">
                  <c:v>19</c:v>
                </c:pt>
                <c:pt idx="3">
                  <c:v>32</c:v>
                </c:pt>
                <c:pt idx="4">
                  <c:v>3</c:v>
                </c:pt>
              </c:numCache>
            </c:numRef>
          </c:val>
        </c:ser>
        <c:ser>
          <c:idx val="1"/>
          <c:order val="1"/>
          <c:tx>
            <c:strRef>
              <c:f>'JUN''2020'!$D$17:$D$18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'JUN''2020'!$D$19:$D$23</c:f>
              <c:numCache>
                <c:formatCode>General</c:formatCode>
                <c:ptCount val="5"/>
                <c:pt idx="0">
                  <c:v>209</c:v>
                </c:pt>
                <c:pt idx="1">
                  <c:v>12</c:v>
                </c:pt>
                <c:pt idx="2">
                  <c:v>16</c:v>
                </c:pt>
                <c:pt idx="3">
                  <c:v>26</c:v>
                </c:pt>
                <c:pt idx="4">
                  <c:v>2</c:v>
                </c:pt>
              </c:numCache>
            </c:numRef>
          </c:val>
        </c:ser>
        <c:ser>
          <c:idx val="2"/>
          <c:order val="2"/>
          <c:tx>
            <c:strRef>
              <c:f>'JUN''2020'!$E$17:$E$18</c:f>
              <c:strCache>
                <c:ptCount val="1"/>
                <c:pt idx="0">
                  <c:v>NG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'JUN''2020'!$E$19:$E$23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ser>
          <c:idx val="3"/>
          <c:order val="3"/>
          <c:tx>
            <c:strRef>
              <c:f>'JUN''2020'!$F$17:$F$18</c:f>
              <c:strCache>
                <c:ptCount val="1"/>
                <c:pt idx="0">
                  <c:v>ACCEPT %AGE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'JUN''2020'!$B$19:$B$23</c:f>
              <c:strCache>
                <c:ptCount val="5"/>
                <c:pt idx="0">
                  <c:v>ONKAR D-255</c:v>
                </c:pt>
                <c:pt idx="1">
                  <c:v>GARGE ENTERPRISES</c:v>
                </c:pt>
                <c:pt idx="2">
                  <c:v>ONKAR E-14</c:v>
                </c:pt>
                <c:pt idx="3">
                  <c:v>DURGA INDUSTERIES D-38</c:v>
                </c:pt>
                <c:pt idx="4">
                  <c:v>CHINNAR INTERNATIONAL</c:v>
                </c:pt>
              </c:strCache>
            </c:strRef>
          </c:cat>
          <c:val>
            <c:numRef>
              <c:f>'JUN''2020'!$F$19:$F$23</c:f>
              <c:numCache>
                <c:formatCode>0%</c:formatCode>
                <c:ptCount val="5"/>
                <c:pt idx="0">
                  <c:v>0.98584905660379474</c:v>
                </c:pt>
                <c:pt idx="1">
                  <c:v>0.85714285714285765</c:v>
                </c:pt>
                <c:pt idx="2">
                  <c:v>0.84210526315790002</c:v>
                </c:pt>
                <c:pt idx="3">
                  <c:v>0.8125</c:v>
                </c:pt>
                <c:pt idx="4">
                  <c:v>0.66666666666666663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63256320"/>
        <c:axId val="263627904"/>
      </c:barChart>
      <c:catAx>
        <c:axId val="263256320"/>
        <c:scaling>
          <c:orientation val="minMax"/>
        </c:scaling>
        <c:delete val="0"/>
        <c:axPos val="b"/>
        <c:numFmt formatCode="_-* #,##0_-;\-* #,##0_-;_-* &quot;-&quot;_-;_-@_-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 b="1"/>
            </a:pPr>
            <a:endParaRPr lang="en-US"/>
          </a:p>
        </c:txPr>
        <c:crossAx val="263627904"/>
        <c:crosses val="autoZero"/>
        <c:auto val="1"/>
        <c:lblAlgn val="ctr"/>
        <c:lblOffset val="100"/>
        <c:noMultiLvlLbl val="0"/>
      </c:catAx>
      <c:valAx>
        <c:axId val="263627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325632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1371754322345652"/>
          <c:y val="0.12745458840370769"/>
          <c:w val="0.36427985001139179"/>
          <c:h val="5.4796694154931137E-2"/>
        </c:manualLayout>
      </c:layout>
      <c:overlay val="0"/>
      <c:spPr>
        <a:ln>
          <a:noFill/>
        </a:ln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prstClr val="black"/>
      </a:solidFill>
    </a:ln>
  </c:spPr>
  <c:externalData r:id="rId2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'[Worksheet in MRM December 20 (Compatibility Mode)]Sheet1'!$C$7:$R$7</c:f>
              <c:strCache>
                <c:ptCount val="16"/>
                <c:pt idx="0">
                  <c:v>SEPT'2019</c:v>
                </c:pt>
                <c:pt idx="1">
                  <c:v>OCT'2019</c:v>
                </c:pt>
                <c:pt idx="2">
                  <c:v>NOV'2019</c:v>
                </c:pt>
                <c:pt idx="3">
                  <c:v>DEC'2019</c:v>
                </c:pt>
                <c:pt idx="4">
                  <c:v>JAN'2020</c:v>
                </c:pt>
                <c:pt idx="5">
                  <c:v>FEB'2020</c:v>
                </c:pt>
                <c:pt idx="6">
                  <c:v>MAR'2020</c:v>
                </c:pt>
                <c:pt idx="7">
                  <c:v>APR'2020</c:v>
                </c:pt>
                <c:pt idx="8">
                  <c:v>MAY'2020</c:v>
                </c:pt>
                <c:pt idx="9">
                  <c:v>JUN'2020</c:v>
                </c:pt>
                <c:pt idx="10">
                  <c:v>JULY'2020</c:v>
                </c:pt>
                <c:pt idx="11">
                  <c:v>AUG'2020</c:v>
                </c:pt>
                <c:pt idx="12">
                  <c:v>SEP'2020</c:v>
                </c:pt>
                <c:pt idx="13">
                  <c:v>OCT'2020</c:v>
                </c:pt>
                <c:pt idx="14">
                  <c:v>NOV'2020</c:v>
                </c:pt>
                <c:pt idx="15">
                  <c:v>DEC'2020</c:v>
                </c:pt>
              </c:strCache>
            </c:strRef>
          </c:cat>
          <c:val>
            <c:numRef>
              <c:f>'[Worksheet in MRM December 20 (Compatibility Mode)]Sheet1'!$C$8:$R$8</c:f>
              <c:numCache>
                <c:formatCode>General</c:formatCode>
                <c:ptCount val="1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</c:numCache>
            </c:numRef>
          </c:val>
          <c:smooth val="0"/>
        </c:ser>
        <c:ser>
          <c:idx val="1"/>
          <c:order val="1"/>
          <c:dLbls>
            <c:dLbl>
              <c:idx val="5"/>
              <c:layout>
                <c:manualLayout>
                  <c:x val="-1.4497126087441414E-3"/>
                  <c:y val="-1.59733827264426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'[Worksheet in MRM December 20 (Compatibility Mode)]Sheet1'!$C$7:$R$7</c:f>
              <c:strCache>
                <c:ptCount val="16"/>
                <c:pt idx="0">
                  <c:v>SEPT'2019</c:v>
                </c:pt>
                <c:pt idx="1">
                  <c:v>OCT'2019</c:v>
                </c:pt>
                <c:pt idx="2">
                  <c:v>NOV'2019</c:v>
                </c:pt>
                <c:pt idx="3">
                  <c:v>DEC'2019</c:v>
                </c:pt>
                <c:pt idx="4">
                  <c:v>JAN'2020</c:v>
                </c:pt>
                <c:pt idx="5">
                  <c:v>FEB'2020</c:v>
                </c:pt>
                <c:pt idx="6">
                  <c:v>MAR'2020</c:v>
                </c:pt>
                <c:pt idx="7">
                  <c:v>APR'2020</c:v>
                </c:pt>
                <c:pt idx="8">
                  <c:v>MAY'2020</c:v>
                </c:pt>
                <c:pt idx="9">
                  <c:v>JUN'2020</c:v>
                </c:pt>
                <c:pt idx="10">
                  <c:v>JULY'2020</c:v>
                </c:pt>
                <c:pt idx="11">
                  <c:v>AUG'2020</c:v>
                </c:pt>
                <c:pt idx="12">
                  <c:v>SEP'2020</c:v>
                </c:pt>
                <c:pt idx="13">
                  <c:v>OCT'2020</c:v>
                </c:pt>
                <c:pt idx="14">
                  <c:v>NOV'2020</c:v>
                </c:pt>
                <c:pt idx="15">
                  <c:v>DEC'2020</c:v>
                </c:pt>
              </c:strCache>
            </c:strRef>
          </c:cat>
          <c:val>
            <c:numRef>
              <c:f>'[Worksheet in MRM December 20 (Compatibility Mode)]Sheet1'!$C$11:$R$11</c:f>
              <c:numCache>
                <c:formatCode>_-* #,##0_-;\-* #,##0_-;_-* "-"_-;_-@_-</c:formatCode>
                <c:ptCount val="16"/>
                <c:pt idx="0">
                  <c:v>6.7627494456762784</c:v>
                </c:pt>
                <c:pt idx="1">
                  <c:v>1.889763779527559</c:v>
                </c:pt>
                <c:pt idx="2">
                  <c:v>3.8737446197991368</c:v>
                </c:pt>
                <c:pt idx="3">
                  <c:v>1.7402945113788488</c:v>
                </c:pt>
                <c:pt idx="4">
                  <c:v>4.2139384116693694</c:v>
                </c:pt>
                <c:pt idx="5">
                  <c:v>1.6759776536312849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2.8708133971291772</c:v>
                </c:pt>
                <c:pt idx="10">
                  <c:v>1.5027322404371535</c:v>
                </c:pt>
                <c:pt idx="11">
                  <c:v>2.9927760577915392</c:v>
                </c:pt>
                <c:pt idx="12">
                  <c:v>2.1986970684039213</c:v>
                </c:pt>
                <c:pt idx="13">
                  <c:v>1.7286084701815041</c:v>
                </c:pt>
                <c:pt idx="14">
                  <c:v>1.1325028312570824</c:v>
                </c:pt>
                <c:pt idx="15">
                  <c:v>2.6431718061674219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5340800"/>
        <c:axId val="265342336"/>
      </c:lineChart>
      <c:catAx>
        <c:axId val="265340800"/>
        <c:scaling>
          <c:orientation val="minMax"/>
        </c:scaling>
        <c:delete val="0"/>
        <c:axPos val="b"/>
        <c:majorTickMark val="out"/>
        <c:minorTickMark val="none"/>
        <c:tickLblPos val="nextTo"/>
        <c:crossAx val="265342336"/>
        <c:crosses val="autoZero"/>
        <c:auto val="1"/>
        <c:lblAlgn val="ctr"/>
        <c:lblOffset val="100"/>
        <c:noMultiLvlLbl val="0"/>
      </c:catAx>
      <c:valAx>
        <c:axId val="2653423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6534080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97361920"/>
        <c:axId val="97363456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366784"/>
        <c:axId val="97364992"/>
      </c:lineChart>
      <c:catAx>
        <c:axId val="97361920"/>
        <c:scaling>
          <c:orientation val="minMax"/>
        </c:scaling>
        <c:delete val="0"/>
        <c:axPos val="b"/>
        <c:majorTickMark val="none"/>
        <c:minorTickMark val="none"/>
        <c:tickLblPos val="nextTo"/>
        <c:crossAx val="97363456"/>
        <c:crosses val="autoZero"/>
        <c:auto val="1"/>
        <c:lblAlgn val="ctr"/>
        <c:lblOffset val="100"/>
        <c:noMultiLvlLbl val="0"/>
      </c:catAx>
      <c:valAx>
        <c:axId val="9736345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97361920"/>
        <c:crosses val="autoZero"/>
        <c:crossBetween val="between"/>
      </c:valAx>
      <c:valAx>
        <c:axId val="97364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97366784"/>
        <c:crosses val="max"/>
        <c:crossBetween val="between"/>
      </c:valAx>
      <c:catAx>
        <c:axId val="97366784"/>
        <c:scaling>
          <c:orientation val="minMax"/>
        </c:scaling>
        <c:delete val="1"/>
        <c:axPos val="b"/>
        <c:majorTickMark val="out"/>
        <c:minorTickMark val="none"/>
        <c:tickLblPos val="nextTo"/>
        <c:crossAx val="97364992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Complaint</a:t>
            </a:r>
            <a:r>
              <a:rPr lang="en-IN" baseline="0"/>
              <a:t>s not related to Product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Sheet1!$F$9</c:f>
              <c:strCache>
                <c:ptCount val="1"/>
                <c:pt idx="0">
                  <c:v>Qty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Sheet1!$E$10:$E$14</c:f>
              <c:strCache>
                <c:ptCount val="5"/>
                <c:pt idx="0">
                  <c:v>Issues at customer site</c:v>
                </c:pt>
                <c:pt idx="1">
                  <c:v>Login Complaint Other Than Geyser</c:v>
                </c:pt>
                <c:pt idx="2">
                  <c:v>Product OK</c:v>
                </c:pt>
                <c:pt idx="3">
                  <c:v>Installation &amp; Demo</c:v>
                </c:pt>
                <c:pt idx="4">
                  <c:v>Other party Geyser</c:v>
                </c:pt>
              </c:strCache>
            </c:strRef>
          </c:cat>
          <c:val>
            <c:numRef>
              <c:f>Sheet1!$F$10:$F$14</c:f>
              <c:numCache>
                <c:formatCode>General</c:formatCode>
                <c:ptCount val="5"/>
                <c:pt idx="0">
                  <c:v>269</c:v>
                </c:pt>
                <c:pt idx="1">
                  <c:v>262</c:v>
                </c:pt>
                <c:pt idx="2">
                  <c:v>70</c:v>
                </c:pt>
                <c:pt idx="3">
                  <c:v>23</c:v>
                </c:pt>
                <c:pt idx="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1B8-4196-B8F5-B97B641466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688576"/>
        <c:axId val="97690752"/>
      </c:barChart>
      <c:catAx>
        <c:axId val="9768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90752"/>
        <c:crosses val="autoZero"/>
        <c:auto val="1"/>
        <c:lblAlgn val="ctr"/>
        <c:lblOffset val="100"/>
        <c:noMultiLvlLbl val="0"/>
      </c:catAx>
      <c:valAx>
        <c:axId val="976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88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CRC Body Rejection FY 2018-19 &amp; 2019 -20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'CRC Body'!$D$6</c:f>
              <c:strCache>
                <c:ptCount val="1"/>
                <c:pt idx="0">
                  <c:v>Total Qty Checked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Body'!$D$10:$D$28</c:f>
              <c:numCache>
                <c:formatCode>General</c:formatCode>
                <c:ptCount val="19"/>
                <c:pt idx="0">
                  <c:v>5039</c:v>
                </c:pt>
                <c:pt idx="1">
                  <c:v>8451</c:v>
                </c:pt>
                <c:pt idx="2">
                  <c:v>3547</c:v>
                </c:pt>
                <c:pt idx="3">
                  <c:v>5513</c:v>
                </c:pt>
                <c:pt idx="4">
                  <c:v>11620</c:v>
                </c:pt>
                <c:pt idx="5">
                  <c:v>11834</c:v>
                </c:pt>
                <c:pt idx="6">
                  <c:v>11216</c:v>
                </c:pt>
                <c:pt idx="7">
                  <c:v>10264</c:v>
                </c:pt>
                <c:pt idx="8">
                  <c:v>12758</c:v>
                </c:pt>
                <c:pt idx="9">
                  <c:v>13343</c:v>
                </c:pt>
                <c:pt idx="10">
                  <c:v>8236</c:v>
                </c:pt>
                <c:pt idx="11">
                  <c:v>2871</c:v>
                </c:pt>
                <c:pt idx="12">
                  <c:v>6326</c:v>
                </c:pt>
                <c:pt idx="13">
                  <c:v>13133</c:v>
                </c:pt>
                <c:pt idx="14">
                  <c:v>15654</c:v>
                </c:pt>
                <c:pt idx="15">
                  <c:v>18219</c:v>
                </c:pt>
                <c:pt idx="16">
                  <c:v>20198</c:v>
                </c:pt>
                <c:pt idx="17">
                  <c:v>15415</c:v>
                </c:pt>
                <c:pt idx="18">
                  <c:v>17534</c:v>
                </c:pt>
              </c:numCache>
            </c:numRef>
          </c:val>
        </c:ser>
        <c:ser>
          <c:idx val="1"/>
          <c:order val="1"/>
          <c:tx>
            <c:strRef>
              <c:f>'CRC Body'!$E$6</c:f>
              <c:strCache>
                <c:ptCount val="1"/>
                <c:pt idx="0">
                  <c:v>Total OK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Body'!$E$10:$E$28</c:f>
              <c:numCache>
                <c:formatCode>General</c:formatCode>
                <c:ptCount val="19"/>
                <c:pt idx="0">
                  <c:v>4872</c:v>
                </c:pt>
                <c:pt idx="1">
                  <c:v>8046</c:v>
                </c:pt>
                <c:pt idx="2">
                  <c:v>2958</c:v>
                </c:pt>
                <c:pt idx="3">
                  <c:v>5005</c:v>
                </c:pt>
                <c:pt idx="4">
                  <c:v>10704</c:v>
                </c:pt>
                <c:pt idx="5">
                  <c:v>11142</c:v>
                </c:pt>
                <c:pt idx="6">
                  <c:v>10196</c:v>
                </c:pt>
                <c:pt idx="7">
                  <c:v>9536</c:v>
                </c:pt>
                <c:pt idx="8">
                  <c:v>12078</c:v>
                </c:pt>
                <c:pt idx="9">
                  <c:v>12625</c:v>
                </c:pt>
                <c:pt idx="10">
                  <c:v>7790</c:v>
                </c:pt>
                <c:pt idx="11">
                  <c:v>2855</c:v>
                </c:pt>
                <c:pt idx="12">
                  <c:v>6008</c:v>
                </c:pt>
                <c:pt idx="13">
                  <c:v>12507</c:v>
                </c:pt>
                <c:pt idx="14">
                  <c:v>12507</c:v>
                </c:pt>
                <c:pt idx="15">
                  <c:v>16850</c:v>
                </c:pt>
                <c:pt idx="16">
                  <c:v>19039</c:v>
                </c:pt>
                <c:pt idx="17">
                  <c:v>14571</c:v>
                </c:pt>
                <c:pt idx="18">
                  <c:v>16758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97334016"/>
        <c:axId val="395647232"/>
      </c:barChart>
      <c:lineChart>
        <c:grouping val="standard"/>
        <c:varyColors val="0"/>
        <c:ser>
          <c:idx val="5"/>
          <c:order val="2"/>
          <c:tx>
            <c:strRef>
              <c:f>'CRC Body'!$I$6</c:f>
              <c:strCache>
                <c:ptCount val="1"/>
                <c:pt idx="0">
                  <c:v>Target%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Body'!$C$7:$C$25</c:f>
              <c:strCache>
                <c:ptCount val="19"/>
                <c:pt idx="0">
                  <c:v>Aug  18</c:v>
                </c:pt>
                <c:pt idx="1">
                  <c:v>Sep  18</c:v>
                </c:pt>
                <c:pt idx="2">
                  <c:v>Oct  18</c:v>
                </c:pt>
                <c:pt idx="3">
                  <c:v>Nov  18</c:v>
                </c:pt>
                <c:pt idx="4">
                  <c:v>Dec  18</c:v>
                </c:pt>
                <c:pt idx="5">
                  <c:v>May  19</c:v>
                </c:pt>
                <c:pt idx="6">
                  <c:v>Jun  19</c:v>
                </c:pt>
                <c:pt idx="7">
                  <c:v>July  19</c:v>
                </c:pt>
                <c:pt idx="8">
                  <c:v>Aug  19</c:v>
                </c:pt>
                <c:pt idx="9">
                  <c:v>Sep  19</c:v>
                </c:pt>
                <c:pt idx="10">
                  <c:v>Oct  19</c:v>
                </c:pt>
                <c:pt idx="11">
                  <c:v>Nov  19</c:v>
                </c:pt>
                <c:pt idx="12">
                  <c:v>Dec  19</c:v>
                </c:pt>
                <c:pt idx="13">
                  <c:v>Jan  20</c:v>
                </c:pt>
                <c:pt idx="14">
                  <c:v>Feb  20</c:v>
                </c:pt>
                <c:pt idx="15">
                  <c:v>June  20</c:v>
                </c:pt>
                <c:pt idx="16">
                  <c:v>July  20</c:v>
                </c:pt>
                <c:pt idx="17">
                  <c:v>Aug  20</c:v>
                </c:pt>
                <c:pt idx="18">
                  <c:v>Sep  20</c:v>
                </c:pt>
              </c:strCache>
            </c:strRef>
          </c:cat>
          <c:val>
            <c:numRef>
              <c:f>'CRC Body'!$I$7:$I$25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'CRC Body'!$J$6</c:f>
              <c:strCache>
                <c:ptCount val="1"/>
                <c:pt idx="0">
                  <c:v>% Of Rejection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'CRC Body'!$C$10:$C$28</c:f>
              <c:strCache>
                <c:ptCount val="19"/>
                <c:pt idx="0">
                  <c:v>Nov  18</c:v>
                </c:pt>
                <c:pt idx="1">
                  <c:v>Dec  18</c:v>
                </c:pt>
                <c:pt idx="2">
                  <c:v>May  19</c:v>
                </c:pt>
                <c:pt idx="3">
                  <c:v>Jun  19</c:v>
                </c:pt>
                <c:pt idx="4">
                  <c:v>July  19</c:v>
                </c:pt>
                <c:pt idx="5">
                  <c:v>Aug  19</c:v>
                </c:pt>
                <c:pt idx="6">
                  <c:v>Sep  19</c:v>
                </c:pt>
                <c:pt idx="7">
                  <c:v>Oct  19</c:v>
                </c:pt>
                <c:pt idx="8">
                  <c:v>Nov  19</c:v>
                </c:pt>
                <c:pt idx="9">
                  <c:v>Dec  19</c:v>
                </c:pt>
                <c:pt idx="10">
                  <c:v>Jan  20</c:v>
                </c:pt>
                <c:pt idx="11">
                  <c:v>Feb  20</c:v>
                </c:pt>
                <c:pt idx="12">
                  <c:v>June  20</c:v>
                </c:pt>
                <c:pt idx="13">
                  <c:v>July  20</c:v>
                </c:pt>
                <c:pt idx="14">
                  <c:v>Aug  20</c:v>
                </c:pt>
                <c:pt idx="15">
                  <c:v>Sep  20</c:v>
                </c:pt>
                <c:pt idx="16">
                  <c:v>Oct  20</c:v>
                </c:pt>
                <c:pt idx="17">
                  <c:v>Nov 20</c:v>
                </c:pt>
                <c:pt idx="18">
                  <c:v>Dec 20</c:v>
                </c:pt>
              </c:strCache>
            </c:strRef>
          </c:cat>
          <c:val>
            <c:numRef>
              <c:f>'CRC Body'!$J$10:$J$28</c:f>
              <c:numCache>
                <c:formatCode>0.0</c:formatCode>
                <c:ptCount val="19"/>
                <c:pt idx="0">
                  <c:v>3.3141496328636504</c:v>
                </c:pt>
                <c:pt idx="1">
                  <c:v>4.7923322683706067</c:v>
                </c:pt>
                <c:pt idx="2">
                  <c:v>16.605582182125612</c:v>
                </c:pt>
                <c:pt idx="3">
                  <c:v>9.2145837112280073</c:v>
                </c:pt>
                <c:pt idx="4">
                  <c:v>7.8829604130808963</c:v>
                </c:pt>
                <c:pt idx="5">
                  <c:v>5.8475578840628701</c:v>
                </c:pt>
                <c:pt idx="6">
                  <c:v>9.0941512125534949</c:v>
                </c:pt>
                <c:pt idx="7">
                  <c:v>7.0927513639906472</c:v>
                </c:pt>
                <c:pt idx="8">
                  <c:v>5.3299890264931795</c:v>
                </c:pt>
                <c:pt idx="9">
                  <c:v>5.3810987034400339</c:v>
                </c:pt>
                <c:pt idx="10">
                  <c:v>5.4152501214181834</c:v>
                </c:pt>
                <c:pt idx="11">
                  <c:v>0.55729710902124319</c:v>
                </c:pt>
                <c:pt idx="12">
                  <c:v>5</c:v>
                </c:pt>
                <c:pt idx="13">
                  <c:v>5</c:v>
                </c:pt>
                <c:pt idx="14">
                  <c:v>9.7200000000000024</c:v>
                </c:pt>
                <c:pt idx="15">
                  <c:v>7.51</c:v>
                </c:pt>
                <c:pt idx="16">
                  <c:v>5.7381919001881414</c:v>
                </c:pt>
                <c:pt idx="17">
                  <c:v>5.4751865066493677</c:v>
                </c:pt>
                <c:pt idx="18">
                  <c:v>4.4256872362267252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641984"/>
        <c:axId val="97640448"/>
      </c:lineChart>
      <c:catAx>
        <c:axId val="97334016"/>
        <c:scaling>
          <c:orientation val="minMax"/>
        </c:scaling>
        <c:delete val="0"/>
        <c:axPos val="b"/>
        <c:majorTickMark val="none"/>
        <c:minorTickMark val="none"/>
        <c:tickLblPos val="nextTo"/>
        <c:crossAx val="395647232"/>
        <c:crosses val="autoZero"/>
        <c:auto val="1"/>
        <c:lblAlgn val="ctr"/>
        <c:lblOffset val="100"/>
        <c:noMultiLvlLbl val="0"/>
      </c:catAx>
      <c:valAx>
        <c:axId val="39564723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97334016"/>
        <c:crosses val="autoZero"/>
        <c:crossBetween val="between"/>
      </c:valAx>
      <c:valAx>
        <c:axId val="9764044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97641984"/>
        <c:crosses val="max"/>
        <c:crossBetween val="between"/>
      </c:valAx>
      <c:catAx>
        <c:axId val="97641984"/>
        <c:scaling>
          <c:orientation val="minMax"/>
        </c:scaling>
        <c:delete val="1"/>
        <c:axPos val="b"/>
        <c:majorTickMark val="out"/>
        <c:minorTickMark val="none"/>
        <c:tickLblPos val="nextTo"/>
        <c:crossAx val="97640448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en-IN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0F32DC-80D0-4FBF-B886-26A2A39D77B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727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 smtClean="0"/>
              <a:t>Click to edit Master subtitle style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A03DD-4D3D-4A70-B5CD-CEF93479BD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808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8DD63-97C8-4B83-9CF3-1476D20275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39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190C4-6702-4228-93CE-9D5D6EF466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839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1818B-15AD-4811-9427-BE7863471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444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00878E-71CB-457A-B25F-9509DA4321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056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AD4C7-18BA-4086-95BE-EDF0DB9A52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565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96F2D-12D8-49B4-951B-2913304D12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072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FE8E7-BA59-4566-9C0C-509A4D827C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453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E59BB-AD67-4E2A-A436-77E3C75FB0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334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1AB8B-79AF-44C5-90E5-9BA9D96B9E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69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C3F53-1F08-446C-9967-24F08D99A8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723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8B57C9-7B13-43CD-8799-B956AA421B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emf"/><Relationship Id="rId5" Type="http://schemas.openxmlformats.org/officeDocument/2006/relationships/package" Target="../embeddings/Microsoft_Excel_Worksheet8.xlsx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8.xml"/><Relationship Id="rId5" Type="http://schemas.openxmlformats.org/officeDocument/2006/relationships/image" Target="../media/image1.jpeg"/><Relationship Id="rId4" Type="http://schemas.openxmlformats.org/officeDocument/2006/relationships/chart" Target="../charts/char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1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6.xml"/><Relationship Id="rId3" Type="http://schemas.openxmlformats.org/officeDocument/2006/relationships/chart" Target="../charts/chart32.xml"/><Relationship Id="rId7" Type="http://schemas.openxmlformats.org/officeDocument/2006/relationships/chart" Target="../charts/chart3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chart" Target="../charts/chart34.xml"/><Relationship Id="rId4" Type="http://schemas.openxmlformats.org/officeDocument/2006/relationships/chart" Target="../charts/char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7" Type="http://schemas.openxmlformats.org/officeDocument/2006/relationships/chart" Target="../charts/chart4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4.xml"/><Relationship Id="rId3" Type="http://schemas.openxmlformats.org/officeDocument/2006/relationships/image" Target="../media/image34.png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chart" Target="../charts/chart43.xml"/><Relationship Id="rId5" Type="http://schemas.openxmlformats.org/officeDocument/2006/relationships/chart" Target="../charts/chart42.xml"/><Relationship Id="rId10" Type="http://schemas.openxmlformats.org/officeDocument/2006/relationships/image" Target="../media/image35.wmf"/><Relationship Id="rId4" Type="http://schemas.openxmlformats.org/officeDocument/2006/relationships/chart" Target="../charts/chart41.xml"/><Relationship Id="rId9" Type="http://schemas.openxmlformats.org/officeDocument/2006/relationships/package" Target="../embeddings/Microsoft_Excel_Worksheet9.xls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7" Type="http://schemas.openxmlformats.org/officeDocument/2006/relationships/chart" Target="../charts/chart4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chart" Target="../charts/chart47.xml"/><Relationship Id="rId4" Type="http://schemas.openxmlformats.org/officeDocument/2006/relationships/chart" Target="../charts/char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2.xml"/><Relationship Id="rId5" Type="http://schemas.openxmlformats.org/officeDocument/2006/relationships/image" Target="../media/image37.jpeg"/><Relationship Id="rId4" Type="http://schemas.openxmlformats.org/officeDocument/2006/relationships/chart" Target="../charts/char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chart" Target="../charts/chart56.xml"/><Relationship Id="rId4" Type="http://schemas.openxmlformats.org/officeDocument/2006/relationships/chart" Target="../charts/chart5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hart" Target="../charts/chart57.xml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chart" Target="../charts/chart59.xml"/><Relationship Id="rId10" Type="http://schemas.openxmlformats.org/officeDocument/2006/relationships/image" Target="../media/image41.png"/><Relationship Id="rId4" Type="http://schemas.openxmlformats.org/officeDocument/2006/relationships/chart" Target="../charts/chart58.xml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Presentation10.pptx"/><Relationship Id="rId13" Type="http://schemas.openxmlformats.org/officeDocument/2006/relationships/image" Target="../media/image44.wmf"/><Relationship Id="rId3" Type="http://schemas.openxmlformats.org/officeDocument/2006/relationships/image" Target="../media/image34.png"/><Relationship Id="rId7" Type="http://schemas.openxmlformats.org/officeDocument/2006/relationships/image" Target="../media/image1.jpeg"/><Relationship Id="rId12" Type="http://schemas.openxmlformats.org/officeDocument/2006/relationships/package" Target="../embeddings/Microsoft_PowerPoint_Presentation11.ppt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chart" Target="../charts/chart62.xml"/><Relationship Id="rId11" Type="http://schemas.openxmlformats.org/officeDocument/2006/relationships/image" Target="../media/image43.wmf"/><Relationship Id="rId5" Type="http://schemas.openxmlformats.org/officeDocument/2006/relationships/chart" Target="../charts/chart61.xml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1.bin"/><Relationship Id="rId4" Type="http://schemas.openxmlformats.org/officeDocument/2006/relationships/chart" Target="../charts/chart60.xml"/><Relationship Id="rId9" Type="http://schemas.openxmlformats.org/officeDocument/2006/relationships/image" Target="../media/image42.wmf"/><Relationship Id="rId14" Type="http://schemas.openxmlformats.org/officeDocument/2006/relationships/package" Target="../embeddings/Microsoft_PowerPoint_Presentation12.ppt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13" Type="http://schemas.openxmlformats.org/officeDocument/2006/relationships/image" Target="../media/image5.emf"/><Relationship Id="rId3" Type="http://schemas.openxmlformats.org/officeDocument/2006/relationships/chart" Target="../charts/chart7.xml"/><Relationship Id="rId7" Type="http://schemas.openxmlformats.org/officeDocument/2006/relationships/image" Target="../media/image2.emf"/><Relationship Id="rId12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11" Type="http://schemas.openxmlformats.org/officeDocument/2006/relationships/image" Target="../media/image4.emf"/><Relationship Id="rId5" Type="http://schemas.openxmlformats.org/officeDocument/2006/relationships/chart" Target="../charts/chart8.xml"/><Relationship Id="rId15" Type="http://schemas.openxmlformats.org/officeDocument/2006/relationships/image" Target="../media/image6.emf"/><Relationship Id="rId10" Type="http://schemas.openxmlformats.org/officeDocument/2006/relationships/package" Target="../embeddings/Microsoft_Excel_Worksheet3.xlsx"/><Relationship Id="rId4" Type="http://schemas.openxmlformats.org/officeDocument/2006/relationships/image" Target="../media/image1.jpeg"/><Relationship Id="rId9" Type="http://schemas.openxmlformats.org/officeDocument/2006/relationships/image" Target="../media/image3.emf"/><Relationship Id="rId14" Type="http://schemas.openxmlformats.org/officeDocument/2006/relationships/package" Target="../embeddings/Microsoft_Excel_Worksheet5.xlsx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chart" Target="../charts/chart9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7.emf"/><Relationship Id="rId10" Type="http://schemas.openxmlformats.org/officeDocument/2006/relationships/image" Target="../media/image13.png"/><Relationship Id="rId4" Type="http://schemas.openxmlformats.org/officeDocument/2006/relationships/image" Target="../media/image1.jpeg"/><Relationship Id="rId9" Type="http://schemas.openxmlformats.org/officeDocument/2006/relationships/image" Target="../media/image12.png"/><Relationship Id="rId14" Type="http://schemas.openxmlformats.org/officeDocument/2006/relationships/package" Target="../embeddings/Microsoft_Excel_Worksheet6.xlsx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chart" Target="../charts/chart10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7.emf"/><Relationship Id="rId10" Type="http://schemas.openxmlformats.org/officeDocument/2006/relationships/image" Target="../media/image23.png"/><Relationship Id="rId4" Type="http://schemas.openxmlformats.org/officeDocument/2006/relationships/image" Target="../media/image1.jpeg"/><Relationship Id="rId9" Type="http://schemas.openxmlformats.org/officeDocument/2006/relationships/image" Target="../media/image22.png"/><Relationship Id="rId14" Type="http://schemas.openxmlformats.org/officeDocument/2006/relationships/package" Target="../embeddings/Microsoft_Excel_Worksheet7.xls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6430963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1509713" y="1752600"/>
            <a:ext cx="6124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sz="3600">
                <a:solidFill>
                  <a:srgbClr val="2014BC"/>
                </a:solidFill>
                <a:latin typeface="Verdana" pitchFamily="34" charset="0"/>
                <a:cs typeface="Aharoni" pitchFamily="2" charset="-79"/>
              </a:rPr>
              <a:t>Monthly Review Meeting</a:t>
            </a:r>
          </a:p>
        </p:txBody>
      </p:sp>
      <p:sp>
        <p:nvSpPr>
          <p:cNvPr id="2054" name="TextBox 6"/>
          <p:cNvSpPr txBox="1">
            <a:spLocks noChangeArrowheads="1"/>
          </p:cNvSpPr>
          <p:nvPr/>
        </p:nvSpPr>
        <p:spPr bwMode="auto">
          <a:xfrm>
            <a:off x="3417888" y="2514600"/>
            <a:ext cx="29238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IN" dirty="0">
                <a:solidFill>
                  <a:srgbClr val="2014BC"/>
                </a:solidFill>
                <a:latin typeface="Verdana" pitchFamily="34" charset="0"/>
                <a:cs typeface="Aharoni" pitchFamily="2" charset="-79"/>
              </a:rPr>
              <a:t>Plant	:  D – 316</a:t>
            </a:r>
          </a:p>
          <a:p>
            <a:pPr eaLnBrk="1" hangingPunct="1">
              <a:buFont typeface="Arial" charset="0"/>
              <a:buNone/>
            </a:pPr>
            <a:r>
              <a:rPr lang="en-IN" dirty="0" smtClean="0">
                <a:solidFill>
                  <a:srgbClr val="2014BC"/>
                </a:solidFill>
                <a:latin typeface="Verdana" pitchFamily="34" charset="0"/>
                <a:cs typeface="Aharoni" pitchFamily="2" charset="-79"/>
              </a:rPr>
              <a:t>Month </a:t>
            </a:r>
            <a:r>
              <a:rPr lang="en-IN" dirty="0">
                <a:solidFill>
                  <a:srgbClr val="2014BC"/>
                </a:solidFill>
                <a:latin typeface="Verdana" pitchFamily="34" charset="0"/>
                <a:cs typeface="Aharoni" pitchFamily="2" charset="-79"/>
              </a:rPr>
              <a:t>	: </a:t>
            </a:r>
            <a:r>
              <a:rPr lang="en-IN" dirty="0" smtClean="0">
                <a:solidFill>
                  <a:srgbClr val="2014BC"/>
                </a:solidFill>
                <a:latin typeface="Verdana" pitchFamily="34" charset="0"/>
                <a:cs typeface="Aharoni" pitchFamily="2" charset="-79"/>
              </a:rPr>
              <a:t> November’21</a:t>
            </a:r>
            <a:endParaRPr lang="en-IN" dirty="0" smtClean="0">
              <a:solidFill>
                <a:srgbClr val="2014BC"/>
              </a:solidFill>
              <a:latin typeface="Verdana" pitchFamily="34" charset="0"/>
              <a:cs typeface="Aharoni" pitchFamily="2" charset="-79"/>
            </a:endParaRPr>
          </a:p>
        </p:txBody>
      </p:sp>
      <p:pic>
        <p:nvPicPr>
          <p:cNvPr id="8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057466" y="84160"/>
            <a:ext cx="6172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0"/>
            <a:r>
              <a:rPr lang="en-US" b="1" dirty="0">
                <a:latin typeface="Arial" pitchFamily="34" charset="0"/>
                <a:ea typeface="Tahoma" pitchFamily="34" charset="0"/>
                <a:cs typeface="Arial" pitchFamily="34" charset="0"/>
              </a:rPr>
              <a:t>Thermal Cutout Handling &amp; Storage Improvement</a:t>
            </a:r>
            <a:endParaRPr lang="en-US" b="1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435A70-8564-4E57-A8AF-093742FDAB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" y="852791"/>
            <a:ext cx="8908288" cy="57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057466" y="84160"/>
            <a:ext cx="40384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0"/>
            <a:r>
              <a:rPr lang="en-US" b="1" dirty="0">
                <a:latin typeface="Arial" pitchFamily="34" charset="0"/>
                <a:ea typeface="Tahoma" pitchFamily="34" charset="0"/>
                <a:cs typeface="Arial" pitchFamily="34" charset="0"/>
              </a:rPr>
              <a:t>Capillary Thermostat on cyclic Test</a:t>
            </a:r>
            <a:endParaRPr lang="en-US" b="1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476484"/>
              </p:ext>
            </p:extLst>
          </p:nvPr>
        </p:nvGraphicFramePr>
        <p:xfrm>
          <a:off x="228715" y="596975"/>
          <a:ext cx="8629536" cy="60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Worksheet" r:id="rId5" imgW="6235675" imgH="9601200" progId="Excel.Sheet.12">
                  <p:embed/>
                </p:oleObj>
              </mc:Choice>
              <mc:Fallback>
                <p:oleObj name="Worksheet" r:id="rId5" imgW="6235675" imgH="9601200" progId="Excel.Shee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15" y="596975"/>
                        <a:ext cx="8629536" cy="60324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67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3200436" y="84160"/>
            <a:ext cx="2628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0"/>
            <a:r>
              <a:rPr lang="en-US" b="1" dirty="0" smtClean="0">
                <a:latin typeface="Arial" pitchFamily="34" charset="0"/>
                <a:ea typeface="Tahoma" pitchFamily="34" charset="0"/>
                <a:cs typeface="Arial" pitchFamily="34" charset="0"/>
              </a:rPr>
              <a:t>GRC Analysis Amica</a:t>
            </a:r>
            <a:endParaRPr lang="en-US" b="1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122839"/>
              </p:ext>
            </p:extLst>
          </p:nvPr>
        </p:nvGraphicFramePr>
        <p:xfrm>
          <a:off x="76318" y="838268"/>
          <a:ext cx="4328917" cy="2057349"/>
        </p:xfrm>
        <a:graphic>
          <a:graphicData uri="http://schemas.openxmlformats.org/drawingml/2006/table">
            <a:tbl>
              <a:tblPr/>
              <a:tblGrid>
                <a:gridCol w="2065431"/>
                <a:gridCol w="537578"/>
                <a:gridCol w="537578"/>
                <a:gridCol w="537578"/>
                <a:gridCol w="650752"/>
              </a:tblGrid>
              <a:tr h="29390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AMICA Reported Complaint With GRC 2021-22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39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Dented / Damage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Tank Leakage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348371"/>
              </p:ext>
            </p:extLst>
          </p:nvPr>
        </p:nvGraphicFramePr>
        <p:xfrm>
          <a:off x="80883" y="3048010"/>
          <a:ext cx="4338723" cy="2971720"/>
        </p:xfrm>
        <a:graphic>
          <a:graphicData uri="http://schemas.openxmlformats.org/drawingml/2006/table">
            <a:tbl>
              <a:tblPr/>
              <a:tblGrid>
                <a:gridCol w="2070109"/>
                <a:gridCol w="538796"/>
                <a:gridCol w="538796"/>
                <a:gridCol w="538796"/>
                <a:gridCol w="652226"/>
              </a:tblGrid>
              <a:tr h="28127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AMICA Observed Complaint GRC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4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Dented / Damage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Tank Leakage from Pressure Plate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Tank Leakage from Element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Tank Leakage from tank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Leakage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 Party Element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Dry Heat Element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 Party Geyser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9074696"/>
              </p:ext>
            </p:extLst>
          </p:nvPr>
        </p:nvGraphicFramePr>
        <p:xfrm>
          <a:off x="4480697" y="838268"/>
          <a:ext cx="4572000" cy="2057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8994468"/>
              </p:ext>
            </p:extLst>
          </p:nvPr>
        </p:nvGraphicFramePr>
        <p:xfrm>
          <a:off x="4514852" y="3048010"/>
          <a:ext cx="4572000" cy="2971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734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3200436" y="84160"/>
            <a:ext cx="2628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0"/>
            <a:r>
              <a:rPr lang="en-US" b="1" dirty="0" smtClean="0">
                <a:latin typeface="Arial" pitchFamily="34" charset="0"/>
                <a:ea typeface="Tahoma" pitchFamily="34" charset="0"/>
                <a:cs typeface="Arial" pitchFamily="34" charset="0"/>
              </a:rPr>
              <a:t>GRC Analysis Qube</a:t>
            </a:r>
            <a:endParaRPr lang="en-US" b="1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23421"/>
              </p:ext>
            </p:extLst>
          </p:nvPr>
        </p:nvGraphicFramePr>
        <p:xfrm>
          <a:off x="228714" y="1066861"/>
          <a:ext cx="4267090" cy="1676355"/>
        </p:xfrm>
        <a:graphic>
          <a:graphicData uri="http://schemas.openxmlformats.org/drawingml/2006/table">
            <a:tbl>
              <a:tblPr/>
              <a:tblGrid>
                <a:gridCol w="2336478"/>
                <a:gridCol w="482653"/>
                <a:gridCol w="482653"/>
                <a:gridCol w="482653"/>
                <a:gridCol w="482653"/>
              </a:tblGrid>
              <a:tr h="22174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Qube Reported Complaint With GRC 2021-22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7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Particular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Dented / Damage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Tank Leakage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Element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Other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671340"/>
              </p:ext>
            </p:extLst>
          </p:nvPr>
        </p:nvGraphicFramePr>
        <p:xfrm>
          <a:off x="206554" y="3124206"/>
          <a:ext cx="4267090" cy="3200318"/>
        </p:xfrm>
        <a:graphic>
          <a:graphicData uri="http://schemas.openxmlformats.org/drawingml/2006/table">
            <a:tbl>
              <a:tblPr/>
              <a:tblGrid>
                <a:gridCol w="2336478"/>
                <a:gridCol w="482653"/>
                <a:gridCol w="482653"/>
                <a:gridCol w="482653"/>
                <a:gridCol w="482653"/>
              </a:tblGrid>
              <a:tr h="23137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Qube Observed Complaint GRC 2021-22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2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Particular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Dented / Damage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2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Tank Leakage from Pressure Plate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Tank Leakage from Element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Tank Leakage from tank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 Leakage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Other Party Element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Dry Heat Element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Other Party Geyser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Other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147817"/>
              </p:ext>
            </p:extLst>
          </p:nvPr>
        </p:nvGraphicFramePr>
        <p:xfrm>
          <a:off x="4598124" y="1066862"/>
          <a:ext cx="4088568" cy="1676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421200"/>
              </p:ext>
            </p:extLst>
          </p:nvPr>
        </p:nvGraphicFramePr>
        <p:xfrm>
          <a:off x="4579935" y="3124208"/>
          <a:ext cx="4411549" cy="3200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7136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286000" y="8416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>
                <a:latin typeface="Arial" pitchFamily="34" charset="0"/>
                <a:cs typeface="Arial" pitchFamily="34" charset="0"/>
              </a:rPr>
              <a:t>Process Rejection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0" y="6629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8213"/>
              </p:ext>
            </p:extLst>
          </p:nvPr>
        </p:nvGraphicFramePr>
        <p:xfrm>
          <a:off x="227013" y="762000"/>
          <a:ext cx="8686798" cy="2368974"/>
        </p:xfrm>
        <a:graphic>
          <a:graphicData uri="http://schemas.openxmlformats.org/drawingml/2006/table">
            <a:tbl>
              <a:tblPr/>
              <a:tblGrid>
                <a:gridCol w="1050293"/>
                <a:gridCol w="1050293"/>
                <a:gridCol w="1050293"/>
                <a:gridCol w="1050293"/>
                <a:gridCol w="1050293"/>
                <a:gridCol w="1150868"/>
                <a:gridCol w="949718"/>
                <a:gridCol w="1334747"/>
              </a:tblGrid>
              <a:tr h="381000"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Body Rejection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49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Qty.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OK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Rejection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Coating &amp; Fabrication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Transportation Dent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Target%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 Of Rejection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Aug-21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18420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17351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Sep-21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15088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14400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Oct-21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9507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9230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5953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5717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348799"/>
              </p:ext>
            </p:extLst>
          </p:nvPr>
        </p:nvGraphicFramePr>
        <p:xfrm>
          <a:off x="228714" y="3200406"/>
          <a:ext cx="8686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794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286000" y="8416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>
                <a:latin typeface="Arial" pitchFamily="34" charset="0"/>
                <a:cs typeface="Arial" pitchFamily="34" charset="0"/>
              </a:rPr>
              <a:t>Process Rejection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0" y="6629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44578"/>
              </p:ext>
            </p:extLst>
          </p:nvPr>
        </p:nvGraphicFramePr>
        <p:xfrm>
          <a:off x="227013" y="762000"/>
          <a:ext cx="8686798" cy="2368974"/>
        </p:xfrm>
        <a:graphic>
          <a:graphicData uri="http://schemas.openxmlformats.org/drawingml/2006/table">
            <a:tbl>
              <a:tblPr/>
              <a:tblGrid>
                <a:gridCol w="1050293"/>
                <a:gridCol w="1050293"/>
                <a:gridCol w="1050293"/>
                <a:gridCol w="1050293"/>
                <a:gridCol w="1050293"/>
                <a:gridCol w="1150868"/>
                <a:gridCol w="949718"/>
                <a:gridCol w="1334747"/>
              </a:tblGrid>
              <a:tr h="381000"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Coating Rejection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49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Qty.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OK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Rejection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Coating &amp; Fabrication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Transportation Dent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Target%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 Of Rejection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Aug-21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24222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Aug-21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Sep-21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Sep-21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Oct-21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16444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15929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Oct-21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16444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10699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10211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10699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109286"/>
              </p:ext>
            </p:extLst>
          </p:nvPr>
        </p:nvGraphicFramePr>
        <p:xfrm>
          <a:off x="228600" y="3200406"/>
          <a:ext cx="8686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7898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629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130949"/>
              </p:ext>
            </p:extLst>
          </p:nvPr>
        </p:nvGraphicFramePr>
        <p:xfrm>
          <a:off x="234950" y="838200"/>
          <a:ext cx="8674099" cy="2234575"/>
        </p:xfrm>
        <a:graphic>
          <a:graphicData uri="http://schemas.openxmlformats.org/drawingml/2006/table">
            <a:tbl>
              <a:tblPr/>
              <a:tblGrid>
                <a:gridCol w="1441133"/>
                <a:gridCol w="1656760"/>
                <a:gridCol w="1516900"/>
                <a:gridCol w="1345980"/>
                <a:gridCol w="1345980"/>
                <a:gridCol w="1367346"/>
              </a:tblGrid>
              <a:tr h="381000"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Tank Leakage before Coating</a:t>
                      </a: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Month</a:t>
                      </a: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Qty.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Checked</a:t>
                      </a: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OK</a:t>
                      </a: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Rejection</a:t>
                      </a: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Target %</a:t>
                      </a: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 Of Rejection</a:t>
                      </a: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Aug-21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24783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24576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Sep-21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23027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22642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Oct-21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15989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11151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11040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2286000" y="8416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>
                <a:latin typeface="Arial" pitchFamily="34" charset="0"/>
                <a:cs typeface="Arial" pitchFamily="34" charset="0"/>
              </a:rPr>
              <a:t>Process Rejection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868033"/>
              </p:ext>
            </p:extLst>
          </p:nvPr>
        </p:nvGraphicFramePr>
        <p:xfrm>
          <a:off x="228600" y="3124208"/>
          <a:ext cx="8686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87612"/>
              </p:ext>
            </p:extLst>
          </p:nvPr>
        </p:nvGraphicFramePr>
        <p:xfrm>
          <a:off x="228600" y="812746"/>
          <a:ext cx="8686800" cy="2311462"/>
        </p:xfrm>
        <a:graphic>
          <a:graphicData uri="http://schemas.openxmlformats.org/drawingml/2006/table">
            <a:tbl>
              <a:tblPr/>
              <a:tblGrid>
                <a:gridCol w="1096889"/>
                <a:gridCol w="892384"/>
                <a:gridCol w="892384"/>
                <a:gridCol w="892384"/>
                <a:gridCol w="892384"/>
                <a:gridCol w="1101535"/>
                <a:gridCol w="892384"/>
                <a:gridCol w="892384"/>
                <a:gridCol w="1134072"/>
              </a:tblGrid>
              <a:tr h="381062"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Tank Leakage after Coating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3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Qty.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OK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Rejection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Element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Thermostat &amp; cutout pocket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Target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 Of Rejection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Aug-21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25357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Sep-21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21955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21691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Oct-21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15646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6629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2286000" y="8416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>
                <a:latin typeface="Arial" pitchFamily="34" charset="0"/>
                <a:cs typeface="Arial" pitchFamily="34" charset="0"/>
              </a:rPr>
              <a:t>Process Rejection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414726"/>
              </p:ext>
            </p:extLst>
          </p:nvPr>
        </p:nvGraphicFramePr>
        <p:xfrm>
          <a:off x="228713" y="3200406"/>
          <a:ext cx="8686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72316" y="3872291"/>
            <a:ext cx="45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1.9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629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52400"/>
            <a:ext cx="777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40201"/>
              </p:ext>
            </p:extLst>
          </p:nvPr>
        </p:nvGraphicFramePr>
        <p:xfrm>
          <a:off x="76256" y="1074460"/>
          <a:ext cx="4343406" cy="2286000"/>
        </p:xfrm>
        <a:graphic>
          <a:graphicData uri="http://schemas.openxmlformats.org/drawingml/2006/table">
            <a:tbl>
              <a:tblPr/>
              <a:tblGrid>
                <a:gridCol w="994274"/>
                <a:gridCol w="837283"/>
                <a:gridCol w="837283"/>
                <a:gridCol w="837283"/>
                <a:gridCol w="837283"/>
              </a:tblGrid>
              <a:tr h="36576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Final Testing Amica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Particular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Qty Checked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Qty Rejected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Target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 Rejection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Safety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5981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Functional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5981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Aesthetic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5981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192841" y="685872"/>
            <a:ext cx="2758319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AMICA Final Testing Rejection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3192840" y="3595044"/>
            <a:ext cx="2696059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 u="sng"/>
            </a:lvl1pPr>
          </a:lstStyle>
          <a:p>
            <a:r>
              <a:rPr lang="en-US" dirty="0"/>
              <a:t>QUBE Final Testing Rejection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567908"/>
              </p:ext>
            </p:extLst>
          </p:nvPr>
        </p:nvGraphicFramePr>
        <p:xfrm>
          <a:off x="76259" y="4045408"/>
          <a:ext cx="4343400" cy="2286000"/>
        </p:xfrm>
        <a:graphic>
          <a:graphicData uri="http://schemas.openxmlformats.org/drawingml/2006/table">
            <a:tbl>
              <a:tblPr/>
              <a:tblGrid>
                <a:gridCol w="994272"/>
                <a:gridCol w="837282"/>
                <a:gridCol w="837282"/>
                <a:gridCol w="837282"/>
                <a:gridCol w="837282"/>
              </a:tblGrid>
              <a:tr h="36576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Final Testing Qube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Particular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Qty Checked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Qty Rejected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Target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 Rejection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Safety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3773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Functional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3773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Aesthetic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3773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86000" y="8416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>
                <a:latin typeface="Arial" pitchFamily="34" charset="0"/>
                <a:cs typeface="Arial" pitchFamily="34" charset="0"/>
              </a:rPr>
              <a:t>Process Rejection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495612" y="685872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/>
              <a:t>November-2021</a:t>
            </a:r>
            <a:endParaRPr lang="en-US" sz="1400" b="1" dirty="0"/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151638"/>
              </p:ext>
            </p:extLst>
          </p:nvPr>
        </p:nvGraphicFramePr>
        <p:xfrm>
          <a:off x="4540869" y="1066862"/>
          <a:ext cx="43434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1888147"/>
              </p:ext>
            </p:extLst>
          </p:nvPr>
        </p:nvGraphicFramePr>
        <p:xfrm>
          <a:off x="4549246" y="4038584"/>
          <a:ext cx="43434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05097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52400"/>
            <a:ext cx="777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54378"/>
              </p:ext>
            </p:extLst>
          </p:nvPr>
        </p:nvGraphicFramePr>
        <p:xfrm>
          <a:off x="228600" y="838200"/>
          <a:ext cx="8686800" cy="2529841"/>
        </p:xfrm>
        <a:graphic>
          <a:graphicData uri="http://schemas.openxmlformats.org/drawingml/2006/table">
            <a:tbl>
              <a:tblPr/>
              <a:tblGrid>
                <a:gridCol w="542925"/>
                <a:gridCol w="542925"/>
                <a:gridCol w="675375"/>
                <a:gridCol w="563018"/>
                <a:gridCol w="490417"/>
                <a:gridCol w="625481"/>
                <a:gridCol w="360333"/>
                <a:gridCol w="542925"/>
                <a:gridCol w="542925"/>
                <a:gridCol w="542925"/>
                <a:gridCol w="542925"/>
                <a:gridCol w="504854"/>
                <a:gridCol w="580997"/>
                <a:gridCol w="542925"/>
                <a:gridCol w="542925"/>
                <a:gridCol w="542925"/>
              </a:tblGrid>
              <a:tr h="30480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Month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Model Wise Lot inspected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Lot Inspected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 of Lot Rejected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Lot Rejected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Lot Accepted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Lot Rejection%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Reason of Rejection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Qube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Amica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Qube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Amica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Internal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External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Internal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External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Internal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External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Internal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External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SAFETY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FUNCTIONAL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AESTHETICS</a:t>
                      </a:r>
                    </a:p>
                  </a:txBody>
                  <a:tcPr marL="8037" marR="8037" marT="80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Aug-21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Sep-21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Oct-21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86000" y="8416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>
                <a:latin typeface="Arial" pitchFamily="34" charset="0"/>
                <a:cs typeface="Arial" pitchFamily="34" charset="0"/>
              </a:rPr>
              <a:t>PDI Index FY 21-22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978818"/>
              </p:ext>
            </p:extLst>
          </p:nvPr>
        </p:nvGraphicFramePr>
        <p:xfrm>
          <a:off x="227012" y="3429000"/>
          <a:ext cx="8686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2941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286000" y="8416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 smtClean="0">
                <a:latin typeface="Arial" pitchFamily="34" charset="0"/>
                <a:cs typeface="Arial" pitchFamily="34" charset="0"/>
              </a:rPr>
              <a:t>Market Complaint Login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118479"/>
              </p:ext>
            </p:extLst>
          </p:nvPr>
        </p:nvGraphicFramePr>
        <p:xfrm>
          <a:off x="227013" y="762000"/>
          <a:ext cx="8688275" cy="3047990"/>
        </p:xfrm>
        <a:graphic>
          <a:graphicData uri="http://schemas.openxmlformats.org/drawingml/2006/table">
            <a:tbl>
              <a:tblPr/>
              <a:tblGrid>
                <a:gridCol w="839879"/>
                <a:gridCol w="1904950"/>
                <a:gridCol w="2057346"/>
                <a:gridCol w="1828752"/>
                <a:gridCol w="2057348"/>
              </a:tblGrid>
              <a:tr h="381000">
                <a:tc gridSpan="5">
                  <a:txBody>
                    <a:bodyPr/>
                    <a:lstStyle/>
                    <a:p>
                      <a:pPr algn="ctr" rtl="0">
                        <a:defRPr sz="1800" b="1" i="0" u="none" strike="noStrike" kern="1200" baseline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US" sz="1800" dirty="0" smtClean="0"/>
                        <a:t>Market Complaint Login Details</a:t>
                      </a:r>
                      <a:endParaRPr lang="en-US" sz="18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Month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Repair With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Replacement</a:t>
                      </a:r>
                    </a:p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of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spare %age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Repair 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 age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Replacement %age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field defective % 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Apr-21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May-21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Jun-21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Jul-21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Aug-21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2.29%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Sep-21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15.83%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Oct-21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12.39%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16.65%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76792" y="6504713"/>
            <a:ext cx="4054315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**Major Reported Market Complaint of Loose Connection</a:t>
            </a:r>
            <a:endParaRPr lang="en-US" sz="1200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928761"/>
              </p:ext>
            </p:extLst>
          </p:nvPr>
        </p:nvGraphicFramePr>
        <p:xfrm>
          <a:off x="228713" y="3869269"/>
          <a:ext cx="8702393" cy="2531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7962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629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52400"/>
            <a:ext cx="777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87587" y="8218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>
                <a:latin typeface="Arial" pitchFamily="34" charset="0"/>
                <a:cs typeface="Arial" pitchFamily="34" charset="0"/>
              </a:rPr>
              <a:t>Rejection against Target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Rejection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908964"/>
              </p:ext>
            </p:extLst>
          </p:nvPr>
        </p:nvGraphicFramePr>
        <p:xfrm>
          <a:off x="228599" y="762070"/>
          <a:ext cx="8686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743920"/>
              </p:ext>
            </p:extLst>
          </p:nvPr>
        </p:nvGraphicFramePr>
        <p:xfrm>
          <a:off x="7704137" y="426717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Worksheet" showAsIcon="1" r:id="rId9" imgW="914400" imgH="771480" progId="Excel.Sheet.12">
                  <p:embed/>
                </p:oleObj>
              </mc:Choice>
              <mc:Fallback>
                <p:oleObj name="Worksheet" showAsIcon="1" r:id="rId9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04137" y="426717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629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6" name="TextBox 8"/>
          <p:cNvSpPr txBox="1">
            <a:spLocks noChangeArrowheads="1"/>
          </p:cNvSpPr>
          <p:nvPr/>
        </p:nvSpPr>
        <p:spPr bwMode="auto">
          <a:xfrm>
            <a:off x="2287587" y="8218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 smtClean="0">
                <a:latin typeface="Arial" pitchFamily="34" charset="0"/>
                <a:cs typeface="Arial" pitchFamily="34" charset="0"/>
              </a:rPr>
              <a:t>Material Supplier Rating 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52400"/>
            <a:ext cx="777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146448"/>
              </p:ext>
            </p:extLst>
          </p:nvPr>
        </p:nvGraphicFramePr>
        <p:xfrm>
          <a:off x="238239" y="685800"/>
          <a:ext cx="8677276" cy="2133616"/>
        </p:xfrm>
        <a:graphic>
          <a:graphicData uri="http://schemas.openxmlformats.org/drawingml/2006/table">
            <a:tbl>
              <a:tblPr/>
              <a:tblGrid>
                <a:gridCol w="711481"/>
                <a:gridCol w="2790121"/>
                <a:gridCol w="948641"/>
                <a:gridCol w="948641"/>
                <a:gridCol w="948641"/>
                <a:gridCol w="2329751"/>
              </a:tblGrid>
              <a:tr h="306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S. NO.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TOP SUPPLIER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OK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NG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ACCEPT %AGE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797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Onkar D-255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Onkar E-14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Foam Pack India Pvt. Ltd.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Durga Industries D-38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Cliffton Packaging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9016704"/>
              </p:ext>
            </p:extLst>
          </p:nvPr>
        </p:nvGraphicFramePr>
        <p:xfrm>
          <a:off x="228599" y="2895614"/>
          <a:ext cx="8686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8854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629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42302"/>
              </p:ext>
            </p:extLst>
          </p:nvPr>
        </p:nvGraphicFramePr>
        <p:xfrm>
          <a:off x="230981" y="685800"/>
          <a:ext cx="8682038" cy="1905022"/>
        </p:xfrm>
        <a:graphic>
          <a:graphicData uri="http://schemas.openxmlformats.org/drawingml/2006/table">
            <a:tbl>
              <a:tblPr/>
              <a:tblGrid>
                <a:gridCol w="711871"/>
                <a:gridCol w="2791652"/>
                <a:gridCol w="949162"/>
                <a:gridCol w="949162"/>
                <a:gridCol w="949162"/>
                <a:gridCol w="2331029"/>
              </a:tblGrid>
              <a:tr h="332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S. No.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WORST SUPPLIER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TOTAL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OK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NG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ACCEPT %AGE</a:t>
                      </a:r>
                    </a:p>
                  </a:txBody>
                  <a:tcPr marL="9525" marR="9525" marT="95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2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Prasad Electrical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80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Garg Enterprises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0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Animesh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General Electricals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87587" y="8218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 smtClean="0">
                <a:latin typeface="Arial" pitchFamily="34" charset="0"/>
                <a:cs typeface="Arial" pitchFamily="34" charset="0"/>
              </a:rPr>
              <a:t>Material Supplier Rating 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391526"/>
              </p:ext>
            </p:extLst>
          </p:nvPr>
        </p:nvGraphicFramePr>
        <p:xfrm>
          <a:off x="228600" y="2743218"/>
          <a:ext cx="8686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196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1812"/>
            <a:ext cx="91440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05866" y="-4465"/>
            <a:ext cx="735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No. of Kaizen’s of FY 2018-19, 2019-20 &amp; 2020-21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2D9224FA-CD90-49BB-89AA-5D3D6A5BCE4C" descr="cid:F87C86B7-2FC8-487F-B70C-A2EB470698A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0366"/>
            <a:ext cx="112458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ular Callout 6"/>
          <p:cNvSpPr/>
          <p:nvPr/>
        </p:nvSpPr>
        <p:spPr>
          <a:xfrm>
            <a:off x="3810000" y="914400"/>
            <a:ext cx="3046125" cy="625337"/>
          </a:xfrm>
          <a:prstGeom prst="wedgeRectCallout">
            <a:avLst>
              <a:gd name="adj1" fmla="val 21128"/>
              <a:gd name="adj2" fmla="val 199757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ysClr val="windowText" lastClr="000000"/>
                </a:solidFill>
              </a:rPr>
              <a:t>Due to covid</a:t>
            </a:r>
            <a:r>
              <a:rPr lang="en-US" sz="1600" baseline="0" dirty="0">
                <a:solidFill>
                  <a:sysClr val="windowText" lastClr="000000"/>
                </a:solidFill>
              </a:rPr>
              <a:t> </a:t>
            </a:r>
            <a:r>
              <a:rPr lang="en-US" sz="1600" baseline="0" dirty="0" smtClean="0">
                <a:solidFill>
                  <a:sysClr val="windowText" lastClr="000000"/>
                </a:solidFill>
              </a:rPr>
              <a:t>Qty</a:t>
            </a:r>
            <a:r>
              <a:rPr lang="en-US" sz="1600" dirty="0" smtClean="0">
                <a:solidFill>
                  <a:sysClr val="windowText" lastClr="000000"/>
                </a:solidFill>
              </a:rPr>
              <a:t> </a:t>
            </a:r>
            <a:r>
              <a:rPr lang="en-US" sz="1600" dirty="0">
                <a:solidFill>
                  <a:sysClr val="windowText" lastClr="000000"/>
                </a:solidFill>
              </a:rPr>
              <a:t>less</a:t>
            </a:r>
            <a:r>
              <a:rPr lang="en-US" sz="1600" baseline="0" dirty="0">
                <a:solidFill>
                  <a:sysClr val="windowText" lastClr="000000"/>
                </a:solidFill>
              </a:rPr>
              <a:t> as compare to last year 2019-20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615702"/>
              </p:ext>
            </p:extLst>
          </p:nvPr>
        </p:nvGraphicFramePr>
        <p:xfrm>
          <a:off x="210032" y="685800"/>
          <a:ext cx="8705367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406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629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152400"/>
            <a:ext cx="777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87587" y="8218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 smtClean="0">
                <a:latin typeface="Arial" pitchFamily="34" charset="0"/>
                <a:cs typeface="Arial" pitchFamily="34" charset="0"/>
              </a:rPr>
              <a:t>Kaizen </a:t>
            </a:r>
            <a:r>
              <a:rPr lang="en-IN" b="1" dirty="0" smtClean="0">
                <a:latin typeface="Arial" pitchFamily="34" charset="0"/>
                <a:cs typeface="Arial" pitchFamily="34" charset="0"/>
              </a:rPr>
              <a:t>of Novemeber’21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208519"/>
              </p:ext>
            </p:extLst>
          </p:nvPr>
        </p:nvGraphicFramePr>
        <p:xfrm>
          <a:off x="34636" y="631338"/>
          <a:ext cx="8956964" cy="5845581"/>
        </p:xfrm>
        <a:graphic>
          <a:graphicData uri="http://schemas.openxmlformats.org/drawingml/2006/table">
            <a:tbl>
              <a:tblPr/>
              <a:tblGrid>
                <a:gridCol w="608973"/>
                <a:gridCol w="4156991"/>
                <a:gridCol w="1726566"/>
                <a:gridCol w="2464434"/>
              </a:tblGrid>
              <a:tr h="74849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Onkar Engine &amp; Generator (P) Limited</a:t>
                      </a:r>
                    </a:p>
                  </a:txBody>
                  <a:tcPr marL="8742" marR="8742" marT="87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2092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Kaizen Index (2021-22)</a:t>
                      </a:r>
                    </a:p>
                  </a:txBody>
                  <a:tcPr marL="8742" marR="8742" marT="87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58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S.No</a:t>
                      </a:r>
                    </a:p>
                  </a:txBody>
                  <a:tcPr marL="8742" marR="8742" marT="87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Kaizen Title</a:t>
                      </a:r>
                    </a:p>
                  </a:txBody>
                  <a:tcPr marL="8742" marR="8742" marT="87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Month of Implementation</a:t>
                      </a:r>
                    </a:p>
                  </a:txBody>
                  <a:tcPr marL="8742" marR="8742" marT="87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 of Implementation</a:t>
                      </a:r>
                    </a:p>
                  </a:txBody>
                  <a:tcPr marL="8742" marR="8742" marT="87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8742" marR="8742" marT="87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ct val="50000"/>
                        </a:spcBef>
                      </a:pPr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location for PCB inspection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November'21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742" marR="8742" marT="87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IQC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742" marR="8742" marT="87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ct val="50000"/>
                        </a:spcBef>
                      </a:pPr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location Puf Short Controller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Assembly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7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8742" marR="8742" marT="87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ct val="50000"/>
                        </a:spcBef>
                      </a:pPr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Puf pouring hose pipe setup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Assembly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39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8742" marR="8742" marT="87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ct val="50000"/>
                        </a:spcBef>
                      </a:pPr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Plastic Bag used to kept rejection material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Molding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09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152400"/>
            <a:ext cx="777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87587" y="8218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 smtClean="0">
                <a:latin typeface="Arial" pitchFamily="34" charset="0"/>
                <a:cs typeface="Arial" pitchFamily="34" charset="0"/>
              </a:rPr>
              <a:t>Kaizen </a:t>
            </a:r>
            <a:r>
              <a:rPr lang="en-IN" b="1" dirty="0" smtClean="0">
                <a:latin typeface="Arial" pitchFamily="34" charset="0"/>
                <a:cs typeface="Arial" pitchFamily="34" charset="0"/>
              </a:rPr>
              <a:t>of Novemeber’21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6" y="608542"/>
            <a:ext cx="4380805" cy="297285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67" y="617632"/>
            <a:ext cx="4327838" cy="296416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2" y="3678722"/>
            <a:ext cx="4360297" cy="312363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67" y="3678722"/>
            <a:ext cx="4327838" cy="312363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152400"/>
            <a:ext cx="777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hart 8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87587" y="82180"/>
            <a:ext cx="456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 smtClean="0">
                <a:latin typeface="Arial" pitchFamily="34" charset="0"/>
                <a:cs typeface="Arial" pitchFamily="34" charset="0"/>
              </a:rPr>
              <a:t>ECR</a:t>
            </a:r>
            <a:endParaRPr lang="en-IN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519568"/>
              </p:ext>
            </p:extLst>
          </p:nvPr>
        </p:nvGraphicFramePr>
        <p:xfrm>
          <a:off x="1118416" y="1357368"/>
          <a:ext cx="1444940" cy="1219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Presentation" showAsIcon="1" r:id="rId8" imgW="914400" imgH="771480" progId="PowerPoint.Show.12">
                  <p:embed/>
                </p:oleObj>
              </mc:Choice>
              <mc:Fallback>
                <p:oleObj name="Presentation" showAsIcon="1" r:id="rId8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8416" y="1357368"/>
                        <a:ext cx="1444940" cy="1219168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807314"/>
              </p:ext>
            </p:extLst>
          </p:nvPr>
        </p:nvGraphicFramePr>
        <p:xfrm>
          <a:off x="1155105" y="4481486"/>
          <a:ext cx="1371563" cy="1157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Acrobat Document" showAsIcon="1" r:id="rId10" imgW="914400" imgH="771480" progId="AcroExch.Document.DC">
                  <p:embed/>
                </p:oleObj>
              </mc:Choice>
              <mc:Fallback>
                <p:oleObj name="Acrobat Document" showAsIcon="1" r:id="rId10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55105" y="4481486"/>
                        <a:ext cx="1371563" cy="1157256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07378"/>
              </p:ext>
            </p:extLst>
          </p:nvPr>
        </p:nvGraphicFramePr>
        <p:xfrm>
          <a:off x="1073262" y="2881328"/>
          <a:ext cx="1535249" cy="129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Presentation" showAsIcon="1" r:id="rId12" imgW="914400" imgH="771480" progId="PowerPoint.Show.12">
                  <p:embed/>
                </p:oleObj>
              </mc:Choice>
              <mc:Fallback>
                <p:oleObj name="Presentation" showAsIcon="1" r:id="rId12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73262" y="2881328"/>
                        <a:ext cx="1535249" cy="1295366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42689"/>
              </p:ext>
            </p:extLst>
          </p:nvPr>
        </p:nvGraphicFramePr>
        <p:xfrm>
          <a:off x="6248356" y="1290684"/>
          <a:ext cx="1450596" cy="1223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Presentation" showAsIcon="1" r:id="rId14" imgW="914400" imgH="771480" progId="PowerPoint.Show.12">
                  <p:embed/>
                </p:oleObj>
              </mc:Choice>
              <mc:Fallback>
                <p:oleObj name="Presentation" showAsIcon="1" r:id="rId14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48356" y="1290684"/>
                        <a:ext cx="1450596" cy="122394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49644" y="838268"/>
            <a:ext cx="1582484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Wire Harness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47897" y="817569"/>
            <a:ext cx="8515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Jacket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858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430963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TextBox 8"/>
          <p:cNvSpPr txBox="1">
            <a:spLocks noChangeArrowheads="1"/>
          </p:cNvSpPr>
          <p:nvPr/>
        </p:nvSpPr>
        <p:spPr bwMode="auto">
          <a:xfrm>
            <a:off x="1571625" y="2457450"/>
            <a:ext cx="57912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sz="4400">
                <a:solidFill>
                  <a:srgbClr val="0033CC"/>
                </a:solidFill>
                <a:latin typeface="Verdana" pitchFamily="34" charset="0"/>
                <a:cs typeface="Aharoni" pitchFamily="2" charset="-79"/>
              </a:rPr>
              <a:t>Thanks</a:t>
            </a:r>
          </a:p>
        </p:txBody>
      </p:sp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88" y="101600"/>
            <a:ext cx="180022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61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286000" y="84160"/>
            <a:ext cx="45688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b="1" dirty="0"/>
              <a:t>PPR Top Most Defects  (October – 21) </a:t>
            </a:r>
            <a:endParaRPr lang="en-IN" b="1" dirty="0"/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xmlns="" id="{F68987B5-F7FD-4C9C-89BB-FBE53351E6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8085359"/>
              </p:ext>
            </p:extLst>
          </p:nvPr>
        </p:nvGraphicFramePr>
        <p:xfrm>
          <a:off x="214570" y="705994"/>
          <a:ext cx="8714859" cy="5705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4776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286000" y="84160"/>
            <a:ext cx="45688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b="1" dirty="0"/>
              <a:t>Loose Connection 2</a:t>
            </a:r>
            <a:r>
              <a:rPr lang="en-IN" b="1" baseline="30000" dirty="0"/>
              <a:t>nd</a:t>
            </a:r>
            <a:r>
              <a:rPr lang="en-IN" b="1" dirty="0"/>
              <a:t> Level Pareto </a:t>
            </a:r>
            <a:endParaRPr lang="en-IN" b="1" dirty="0"/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FDF82A1F-F30D-4BAF-818F-8631FF0BE3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280824"/>
              </p:ext>
            </p:extLst>
          </p:nvPr>
        </p:nvGraphicFramePr>
        <p:xfrm>
          <a:off x="347472" y="886968"/>
          <a:ext cx="8476487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5203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1905070" y="84160"/>
            <a:ext cx="60958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b="1" dirty="0"/>
              <a:t>Login complaints not related to Product (October 21) </a:t>
            </a:r>
            <a:endParaRPr lang="en-IN" b="1" dirty="0"/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4889E21B-6209-44C4-9DC5-E4335F254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854632"/>
              </p:ext>
            </p:extLst>
          </p:nvPr>
        </p:nvGraphicFramePr>
        <p:xfrm>
          <a:off x="260349" y="774973"/>
          <a:ext cx="8479613" cy="3085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Object 10">
            <a:hlinkClick r:id="" action="ppaction://ole?verb=0"/>
            <a:extLst>
              <a:ext uri="{FF2B5EF4-FFF2-40B4-BE49-F238E27FC236}">
                <a16:creationId xmlns:a16="http://schemas.microsoft.com/office/drawing/2014/main" xmlns="" id="{5FB2780A-AC84-4807-9639-2657B4F06B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940525"/>
              </p:ext>
            </p:extLst>
          </p:nvPr>
        </p:nvGraphicFramePr>
        <p:xfrm>
          <a:off x="260349" y="4540250"/>
          <a:ext cx="1589717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Worksheet" r:id="rId6" imgW="12515936" imgH="5899062" progId="Excel.Sheet.12">
                  <p:embed/>
                </p:oleObj>
              </mc:Choice>
              <mc:Fallback>
                <p:oleObj name="Worksheet" r:id="rId6" imgW="12515936" imgH="589906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349" y="4540250"/>
                        <a:ext cx="1589717" cy="148748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  <a:extLst>
              <a:ext uri="{FF2B5EF4-FFF2-40B4-BE49-F238E27FC236}">
                <a16:creationId xmlns:a16="http://schemas.microsoft.com/office/drawing/2014/main" xmlns="" id="{42AD70F7-A10B-4800-92DB-681F76DF3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663636"/>
              </p:ext>
            </p:extLst>
          </p:nvPr>
        </p:nvGraphicFramePr>
        <p:xfrm>
          <a:off x="2243138" y="4540250"/>
          <a:ext cx="1606550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Worksheet" r:id="rId8" imgW="12064951" imgH="10871112" progId="Excel.Sheet.12">
                  <p:embed/>
                </p:oleObj>
              </mc:Choice>
              <mc:Fallback>
                <p:oleObj name="Worksheet" r:id="rId8" imgW="12064951" imgH="108711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3138" y="4540250"/>
                        <a:ext cx="1606550" cy="148748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668DF0CB-8FD3-42F0-A56B-21A47D447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145034"/>
              </p:ext>
            </p:extLst>
          </p:nvPr>
        </p:nvGraphicFramePr>
        <p:xfrm>
          <a:off x="4165083" y="5004594"/>
          <a:ext cx="185294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Worksheet" r:id="rId10" imgW="6533965" imgH="558888" progId="Excel.Sheet.12">
                  <p:embed/>
                </p:oleObj>
              </mc:Choice>
              <mc:Fallback>
                <p:oleObj name="Worksheet" r:id="rId10" imgW="6533965" imgH="5588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65083" y="5004594"/>
                        <a:ext cx="1852945" cy="558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C87ECE65-51ED-4EB8-8B86-363BBD788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324516"/>
              </p:ext>
            </p:extLst>
          </p:nvPr>
        </p:nvGraphicFramePr>
        <p:xfrm>
          <a:off x="6239466" y="5004594"/>
          <a:ext cx="142660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Worksheet" r:id="rId12" imgW="7893235" imgH="558888" progId="Excel.Sheet.12">
                  <p:embed/>
                </p:oleObj>
              </mc:Choice>
              <mc:Fallback>
                <p:oleObj name="Worksheet" r:id="rId12" imgW="7893235" imgH="5588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39466" y="5004594"/>
                        <a:ext cx="1426608" cy="558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DE5F3E8A-972F-4AA9-8F08-A110823FC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332895"/>
              </p:ext>
            </p:extLst>
          </p:nvPr>
        </p:nvGraphicFramePr>
        <p:xfrm>
          <a:off x="7740847" y="5004594"/>
          <a:ext cx="999116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Worksheet" r:id="rId14" imgW="7924800" imgH="2216238" progId="Excel.Sheet.12">
                  <p:embed/>
                </p:oleObj>
              </mc:Choice>
              <mc:Fallback>
                <p:oleObj name="Worksheet" r:id="rId14" imgW="7924800" imgH="22162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40847" y="5004594"/>
                        <a:ext cx="999116" cy="558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21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057466" y="84160"/>
            <a:ext cx="54101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 smtClean="0">
                <a:latin typeface="Arial" pitchFamily="34" charset="0"/>
                <a:cs typeface="Arial" pitchFamily="34" charset="0"/>
              </a:rPr>
              <a:t>Internal Working of Loose Connection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0" y="6629316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75" y="609674"/>
            <a:ext cx="2153478" cy="163179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2997" y="609674"/>
            <a:ext cx="2175722" cy="16317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394" y="609674"/>
            <a:ext cx="2175723" cy="16317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2809" y="609674"/>
            <a:ext cx="2175718" cy="16317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78" y="2411969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2722" y="2411969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119" y="2411969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2532" y="2411969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78" y="4150189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5810"/>
              </p:ext>
            </p:extLst>
          </p:nvPr>
        </p:nvGraphicFramePr>
        <p:xfrm>
          <a:off x="6524110" y="4150189"/>
          <a:ext cx="2544417" cy="2344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Worksheet" r:id="rId14" imgW="4000453" imgH="3686225" progId="Excel.Sheet.12">
                  <p:embed/>
                </p:oleObj>
              </mc:Choice>
              <mc:Fallback>
                <p:oleObj name="Worksheet" r:id="rId14" imgW="4000453" imgH="36862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24110" y="4150189"/>
                        <a:ext cx="2544417" cy="234449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894659" y="198015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L1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156151" y="196956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L2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396045" y="198015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L3</a:t>
            </a:r>
            <a:endParaRPr 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673237" y="194764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L4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923061" y="378552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L5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82655" y="37722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L6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396045" y="379585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L7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739497" y="377968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L8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911638" y="550757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L9</a:t>
            </a:r>
            <a:endParaRPr lang="en-US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9575" y="5915911"/>
            <a:ext cx="632647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**All the connection Details shared with Crompton for better understating of particular connection loose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0005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057466" y="84160"/>
            <a:ext cx="54101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 smtClean="0">
                <a:latin typeface="Arial" pitchFamily="34" charset="0"/>
                <a:cs typeface="Arial" pitchFamily="34" charset="0"/>
              </a:rPr>
              <a:t>Internal Working of Loose Connection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0" y="6629316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93" y="721088"/>
            <a:ext cx="2176272" cy="163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3985" y="608446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4145" y="608446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88" y="2353292"/>
            <a:ext cx="2176272" cy="163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3985" y="2334720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4145" y="2334720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90" y="608446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684" y="608446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90" y="2334720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684" y="2334720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90" y="4067620"/>
            <a:ext cx="2176272" cy="16322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932366" y="198644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L1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3858" y="19758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L2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433752" y="198644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L3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710944" y="195394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L4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960768" y="367255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L5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4220362" y="365930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L6</a:t>
            </a:r>
            <a:endParaRPr lang="en-US" sz="1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433752" y="368288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L7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8777204" y="366671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L8</a:t>
            </a:r>
            <a:endParaRPr 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49345" y="542110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L9</a:t>
            </a:r>
            <a:endParaRPr lang="en-US" sz="1400" b="1" dirty="0"/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678437"/>
              </p:ext>
            </p:extLst>
          </p:nvPr>
        </p:nvGraphicFramePr>
        <p:xfrm>
          <a:off x="6368724" y="4038584"/>
          <a:ext cx="2751693" cy="2561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Worksheet" r:id="rId14" imgW="4000453" imgH="3724391" progId="Excel.Sheet.12">
                  <p:embed/>
                </p:oleObj>
              </mc:Choice>
              <mc:Fallback>
                <p:oleObj name="Worksheet" r:id="rId14" imgW="4000453" imgH="3724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68724" y="4038584"/>
                        <a:ext cx="2751693" cy="2561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9575" y="5915911"/>
            <a:ext cx="6102583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**All the connection Details shared with Crompton for better understating of particular connection loose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522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057466" y="84160"/>
            <a:ext cx="54101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IN" b="1" dirty="0" smtClean="0">
                <a:latin typeface="Arial" pitchFamily="34" charset="0"/>
                <a:cs typeface="Arial" pitchFamily="34" charset="0"/>
              </a:rPr>
              <a:t>Internal Working of Loose Connection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0" y="6629316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57308" y="762070"/>
            <a:ext cx="208582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1- Shorten the connection</a:t>
            </a:r>
            <a:endParaRPr 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39074" y="3505198"/>
            <a:ext cx="1305165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2</a:t>
            </a:r>
            <a:r>
              <a:rPr lang="en-US" sz="1200" b="1" dirty="0" smtClean="0"/>
              <a:t>- Positive lock</a:t>
            </a:r>
            <a:endParaRPr lang="en-US" sz="1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500" y="1219257"/>
            <a:ext cx="2952530" cy="1515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3880" y="1219257"/>
            <a:ext cx="3057446" cy="1515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55302" y="2690312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Existing Wire harness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4538362" y="2690312"/>
            <a:ext cx="2648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Propose Development Wire harness</a:t>
            </a:r>
            <a:endParaRPr lang="en-US" sz="12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482247" y="3985146"/>
            <a:ext cx="2946781" cy="16535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3879" y="4041391"/>
            <a:ext cx="3057447" cy="1597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638772" y="4495772"/>
            <a:ext cx="685782" cy="6857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121114" y="5638742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Existing Lock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5437283" y="5638742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Propose Lock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57308" y="6249817"/>
            <a:ext cx="386676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/>
            </a:lvl1pPr>
          </a:lstStyle>
          <a:p>
            <a:r>
              <a:rPr lang="en-US" dirty="0"/>
              <a:t>* ECR submitted to Crompton waiting for approval</a:t>
            </a:r>
          </a:p>
        </p:txBody>
      </p:sp>
    </p:spTree>
    <p:extLst>
      <p:ext uri="{BB962C8B-B14F-4D97-AF65-F5344CB8AC3E}">
        <p14:creationId xmlns:p14="http://schemas.microsoft.com/office/powerpoint/2010/main" val="10436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33400"/>
            <a:ext cx="91440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057466" y="84160"/>
            <a:ext cx="6172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0"/>
            <a:r>
              <a:rPr lang="en-US" b="1" dirty="0">
                <a:latin typeface="Arial" pitchFamily="34" charset="0"/>
                <a:ea typeface="Tahoma" pitchFamily="34" charset="0"/>
                <a:cs typeface="Arial" pitchFamily="34" charset="0"/>
              </a:rPr>
              <a:t>Thermal Cutout Handling &amp; Storage Improvement</a:t>
            </a:r>
            <a:endParaRPr lang="en-US" b="1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99" y="42484"/>
            <a:ext cx="1502664" cy="4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B8F7B9C-5EAC-4D06-B810-79864B71A5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685872"/>
            <a:ext cx="8924069" cy="60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9981</TotalTime>
  <Words>1386</Words>
  <Application>Microsoft Office PowerPoint</Application>
  <PresentationFormat>On-screen Show (4:3)</PresentationFormat>
  <Paragraphs>722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Office Theme</vt:lpstr>
      <vt:lpstr>Worksheet</vt:lpstr>
      <vt:lpstr>Microsoft Excel Worksheet</vt:lpstr>
      <vt:lpstr>Microsoft PowerPoint Presentation</vt:lpstr>
      <vt:lpstr>Adobe 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Production</dc:creator>
  <cp:lastModifiedBy>saurabh</cp:lastModifiedBy>
  <cp:revision>1405</cp:revision>
  <dcterms:created xsi:type="dcterms:W3CDTF">2006-08-16T00:00:00Z</dcterms:created>
  <dcterms:modified xsi:type="dcterms:W3CDTF">2021-12-07T05:57:55Z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1033-10.2.0.7516</vt:lpwstr>
  </property>
</Properties>
</file>